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026" y="-66"/>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Texte du titre</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Texte niveau 1</a:t>
            </a:r>
          </a:p>
          <a:p>
            <a:pPr lvl="1"/>
            <a:r>
              <a:t>Texte niveau 2</a:t>
            </a:r>
          </a:p>
          <a:p>
            <a:pPr lvl="2"/>
            <a:r>
              <a:t>Texte niveau 3</a:t>
            </a:r>
          </a:p>
          <a:p>
            <a:pPr lvl="3"/>
            <a:r>
              <a:t>Texte niveau 4</a:t>
            </a:r>
          </a:p>
          <a:p>
            <a:pPr lvl="4"/>
            <a:r>
              <a:t>Texte niveau 5</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a:latin typeface="+mn-lt"/>
                <a:ea typeface="+mn-ea"/>
                <a:cs typeface="+mn-cs"/>
                <a:sym typeface="Helvetica"/>
              </a:defRPr>
            </a:lvl1pPr>
            <a:lvl2pPr marL="740833" indent="-296333" algn="ctr">
              <a:spcBef>
                <a:spcPts val="0"/>
              </a:spcBef>
              <a:defRPr sz="2400">
                <a:latin typeface="+mn-lt"/>
                <a:ea typeface="+mn-ea"/>
                <a:cs typeface="+mn-cs"/>
                <a:sym typeface="Helvetica"/>
              </a:defRPr>
            </a:lvl2pPr>
            <a:lvl3pPr marL="1185333" indent="-296333" algn="ctr">
              <a:spcBef>
                <a:spcPts val="0"/>
              </a:spcBef>
              <a:defRPr sz="2400">
                <a:latin typeface="+mn-lt"/>
                <a:ea typeface="+mn-ea"/>
                <a:cs typeface="+mn-cs"/>
                <a:sym typeface="Helvetica"/>
              </a:defRPr>
            </a:lvl3pPr>
            <a:lvl4pPr marL="1629833" indent="-296333" algn="ctr">
              <a:spcBef>
                <a:spcPts val="0"/>
              </a:spcBef>
              <a:defRPr sz="2400">
                <a:latin typeface="+mn-lt"/>
                <a:ea typeface="+mn-ea"/>
                <a:cs typeface="+mn-cs"/>
                <a:sym typeface="Helvetica"/>
              </a:defRPr>
            </a:lvl4pPr>
            <a:lvl5pPr marL="2074333" indent="-296333" algn="ctr">
              <a:spcBef>
                <a:spcPts val="0"/>
              </a:spcBef>
              <a:defRPr sz="2400">
                <a:latin typeface="+mn-lt"/>
                <a:ea typeface="+mn-ea"/>
                <a:cs typeface="+mn-cs"/>
                <a:sym typeface="Helvetica"/>
              </a:defRPr>
            </a:lvl5pPr>
          </a:lstStyle>
          <a:p>
            <a:r>
              <a:t>Texte niveau 1</a:t>
            </a:r>
          </a:p>
          <a:p>
            <a:pPr lvl="1"/>
            <a:r>
              <a:t>Texte niveau 2</a:t>
            </a:r>
          </a:p>
          <a:p>
            <a:pPr lvl="2"/>
            <a:r>
              <a:t>Texte niveau 3</a:t>
            </a:r>
          </a:p>
          <a:p>
            <a:pPr lvl="3"/>
            <a:r>
              <a:t>Texte niveau 4</a:t>
            </a:r>
          </a:p>
          <a:p>
            <a:pPr lvl="4"/>
            <a:r>
              <a:t>Texte niveau 5</a:t>
            </a:r>
          </a:p>
        </p:txBody>
      </p:sp>
      <p:sp>
        <p:nvSpPr>
          <p:cNvPr id="94" name="Shape 94"/>
          <p:cNvSpPr>
            <a:spLocks noGrp="1"/>
          </p:cNvSpPr>
          <p:nvPr>
            <p:ph type="body" sz="quarter" idx="13"/>
          </p:nvPr>
        </p:nvSpPr>
        <p:spPr>
          <a:xfrm>
            <a:off x="1270000" y="4267200"/>
            <a:ext cx="10464800" cy="685800"/>
          </a:xfrm>
          <a:prstGeom prst="rect">
            <a:avLst/>
          </a:prstGeom>
        </p:spPr>
        <p:txBody>
          <a:bodyPr/>
          <a:lstStyle/>
          <a:p>
            <a:pPr marL="0" indent="0" algn="ctr">
              <a:spcBef>
                <a:spcPts val="0"/>
              </a:spcBef>
              <a:buSzTx/>
              <a:buNone/>
              <a:defRPr sz="3800"/>
            </a:pPr>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Texte du titre</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Texte niveau 1</a:t>
            </a:r>
          </a:p>
          <a:p>
            <a:pPr lvl="1"/>
            <a:r>
              <a:t>Texte niveau 2</a:t>
            </a:r>
          </a:p>
          <a:p>
            <a:pPr lvl="2"/>
            <a:r>
              <a:t>Texte niveau 3</a:t>
            </a:r>
          </a:p>
          <a:p>
            <a:pPr lvl="3"/>
            <a:r>
              <a:t>Texte niveau 4</a:t>
            </a:r>
          </a:p>
          <a:p>
            <a:pPr lvl="4"/>
            <a:r>
              <a:t>Texte niveau 5</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Texte du titre</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Texte du titre</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Texte niveau 1</a:t>
            </a:r>
          </a:p>
          <a:p>
            <a:pPr lvl="1"/>
            <a:r>
              <a:t>Texte niveau 2</a:t>
            </a:r>
          </a:p>
          <a:p>
            <a:pPr lvl="2"/>
            <a:r>
              <a:t>Texte niveau 3</a:t>
            </a:r>
          </a:p>
          <a:p>
            <a:pPr lvl="3"/>
            <a:r>
              <a:t>Texte niveau 4</a:t>
            </a:r>
          </a:p>
          <a:p>
            <a:pPr lvl="4"/>
            <a:r>
              <a:t>Texte niveau 5</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Texte du titre</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Texte du titre</a:t>
            </a:r>
          </a:p>
        </p:txBody>
      </p:sp>
      <p:sp>
        <p:nvSpPr>
          <p:cNvPr id="57" name="Shape 57"/>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Texte du titre</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Texte niveau 1</a:t>
            </a:r>
          </a:p>
          <a:p>
            <a:pPr lvl="1"/>
            <a:r>
              <a:t>Texte niveau 2</a:t>
            </a:r>
          </a:p>
          <a:p>
            <a:pPr lvl="2"/>
            <a:r>
              <a:t>Texte niveau 3</a:t>
            </a:r>
          </a:p>
          <a:p>
            <a:pPr lvl="3"/>
            <a:r>
              <a:t>Texte niveau 4</a:t>
            </a:r>
          </a:p>
          <a:p>
            <a:pPr lvl="4"/>
            <a:r>
              <a:t>Texte niveau 5</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2"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Texte du titre</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Texte niveau 1</a:t>
            </a:r>
          </a:p>
          <a:p>
            <a:pPr lvl="1"/>
            <a:r>
              <a:t>Texte niveau 2</a:t>
            </a:r>
          </a:p>
          <a:p>
            <a:pPr lvl="2"/>
            <a:r>
              <a:t>Texte niveau 3</a:t>
            </a:r>
          </a:p>
          <a:p>
            <a:pPr lvl="3"/>
            <a:r>
              <a:t>Texte niveau 4</a:t>
            </a:r>
          </a:p>
          <a:p>
            <a:pPr lvl="4"/>
            <a:r>
              <a:t>Texte niveau 5</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1.xml"/><Relationship Id="rId4" Type="http://schemas.openxmlformats.org/officeDocument/2006/relationships/hyperlink" Target="https://www.youtube.com/watch?v=nKqnwj0EWA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1.xml"/><Relationship Id="rId4" Type="http://schemas.openxmlformats.org/officeDocument/2006/relationships/hyperlink" Target="https://www.youtube.com/watch?v=ah0UjOJ9sP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f"/><Relationship Id="rId1" Type="http://schemas.openxmlformats.org/officeDocument/2006/relationships/slideLayout" Target="../slideLayouts/slideLayout1.xml"/><Relationship Id="rId4" Type="http://schemas.openxmlformats.org/officeDocument/2006/relationships/hyperlink" Target="http://www.bondoux.net/mes_livres/romans/vivants/vivant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prstGeom prst="rect">
            <a:avLst/>
          </a:prstGeom>
        </p:spPr>
        <p:txBody>
          <a:bodyPr/>
          <a:lstStyle/>
          <a:p>
            <a:r>
              <a:rPr dirty="0" smtClean="0"/>
              <a:t>L’AMOUR</a:t>
            </a:r>
            <a:r>
              <a:rPr lang="fr-FR" dirty="0" smtClean="0"/>
              <a:t>.</a:t>
            </a:r>
            <a:r>
              <a:rPr dirty="0" smtClean="0"/>
              <a:t>.. </a:t>
            </a:r>
            <a:endParaRPr dirty="0"/>
          </a:p>
          <a:p>
            <a:r>
              <a:rPr dirty="0"/>
              <a:t>au </a:t>
            </a:r>
            <a:r>
              <a:rPr lang="fr-FR" dirty="0" smtClean="0"/>
              <a:t>XXIe</a:t>
            </a:r>
            <a:r>
              <a:rPr dirty="0" smtClean="0"/>
              <a:t> siècle</a:t>
            </a:r>
            <a:r>
              <a:rPr lang="fr-FR" smtClean="0"/>
              <a:t> </a:t>
            </a:r>
            <a:r>
              <a:rPr smtClean="0"/>
              <a:t>!</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181"/>
          <p:cNvGrpSpPr/>
          <p:nvPr/>
        </p:nvGrpSpPr>
        <p:grpSpPr>
          <a:xfrm>
            <a:off x="838200" y="1498600"/>
            <a:ext cx="4724400" cy="7010400"/>
            <a:chOff x="0" y="0"/>
            <a:chExt cx="4724400" cy="7010400"/>
          </a:xfrm>
        </p:grpSpPr>
        <p:pic>
          <p:nvPicPr>
            <p:cNvPr id="180" name="9782211057561.jpg"/>
            <p:cNvPicPr>
              <a:picLocks noChangeAspect="1"/>
            </p:cNvPicPr>
            <p:nvPr/>
          </p:nvPicPr>
          <p:blipFill>
            <a:blip r:embed="rId2" cstate="print">
              <a:extLst/>
            </a:blip>
            <a:stretch>
              <a:fillRect/>
            </a:stretch>
          </p:blipFill>
          <p:spPr>
            <a:xfrm>
              <a:off x="203200" y="203200"/>
              <a:ext cx="4318000" cy="6565900"/>
            </a:xfrm>
            <a:prstGeom prst="rect">
              <a:avLst/>
            </a:prstGeom>
            <a:ln>
              <a:noFill/>
            </a:ln>
            <a:effectLst/>
          </p:spPr>
        </p:pic>
        <p:pic>
          <p:nvPicPr>
            <p:cNvPr id="179" name="Image 178"/>
            <p:cNvPicPr>
              <a:picLocks/>
            </p:cNvPicPr>
            <p:nvPr/>
          </p:nvPicPr>
          <p:blipFill>
            <a:blip r:embed="rId3" cstate="print">
              <a:extLst/>
            </a:blip>
            <a:stretch>
              <a:fillRect/>
            </a:stretch>
          </p:blipFill>
          <p:spPr>
            <a:xfrm>
              <a:off x="0" y="0"/>
              <a:ext cx="4724400" cy="7010400"/>
            </a:xfrm>
            <a:prstGeom prst="rect">
              <a:avLst/>
            </a:prstGeom>
            <a:effectLst/>
          </p:spPr>
        </p:pic>
      </p:grpSp>
      <p:sp>
        <p:nvSpPr>
          <p:cNvPr id="182" name="Shape 182"/>
          <p:cNvSpPr/>
          <p:nvPr/>
        </p:nvSpPr>
        <p:spPr>
          <a:xfrm>
            <a:off x="6155800" y="4032250"/>
            <a:ext cx="6261902" cy="19431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defRPr sz="2400"/>
            </a:lvl1pPr>
          </a:lstStyle>
          <a:p>
            <a:r>
              <a:t>Luan et Idaïs s’aiment. Un pont les sépare. Ils veulent se rejoindre,mais c’est la guerre, et ils n’appartiennent pas au même camp. Traverser le pont, c’est mourir.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Group 186"/>
          <p:cNvGrpSpPr/>
          <p:nvPr/>
        </p:nvGrpSpPr>
        <p:grpSpPr>
          <a:xfrm>
            <a:off x="1034173" y="1553517"/>
            <a:ext cx="5046386" cy="6646565"/>
            <a:chOff x="0" y="-1"/>
            <a:chExt cx="5046385" cy="6646564"/>
          </a:xfrm>
        </p:grpSpPr>
        <p:pic>
          <p:nvPicPr>
            <p:cNvPr id="184" name="image1.jpeg"/>
            <p:cNvPicPr>
              <a:picLocks noChangeAspect="1"/>
            </p:cNvPicPr>
            <p:nvPr/>
          </p:nvPicPr>
          <p:blipFill>
            <a:blip r:embed="rId2" cstate="print">
              <a:extLst/>
            </a:blip>
            <a:stretch>
              <a:fillRect/>
            </a:stretch>
          </p:blipFill>
          <p:spPr>
            <a:xfrm>
              <a:off x="126999" y="88899"/>
              <a:ext cx="4792386" cy="6316364"/>
            </a:xfrm>
            <a:prstGeom prst="rect">
              <a:avLst/>
            </a:prstGeom>
            <a:ln w="12700" cap="flat">
              <a:noFill/>
              <a:miter lim="400000"/>
            </a:ln>
            <a:effectLst/>
          </p:spPr>
        </p:pic>
        <p:pic>
          <p:nvPicPr>
            <p:cNvPr id="185" name="image9.png"/>
            <p:cNvPicPr>
              <a:picLocks noChangeAspect="1"/>
            </p:cNvPicPr>
            <p:nvPr/>
          </p:nvPicPr>
          <p:blipFill>
            <a:blip r:embed="rId3" cstate="print">
              <a:extLst/>
            </a:blip>
            <a:stretch>
              <a:fillRect/>
            </a:stretch>
          </p:blipFill>
          <p:spPr>
            <a:xfrm>
              <a:off x="-1" y="-2"/>
              <a:ext cx="5046386" cy="6646565"/>
            </a:xfrm>
            <a:prstGeom prst="rect">
              <a:avLst/>
            </a:prstGeom>
            <a:ln w="12700" cap="flat">
              <a:noFill/>
              <a:miter lim="400000"/>
            </a:ln>
            <a:effectLst/>
          </p:spPr>
        </p:pic>
      </p:grpSp>
      <p:grpSp>
        <p:nvGrpSpPr>
          <p:cNvPr id="189" name="Group 189"/>
          <p:cNvGrpSpPr/>
          <p:nvPr/>
        </p:nvGrpSpPr>
        <p:grpSpPr>
          <a:xfrm>
            <a:off x="6895425" y="1244400"/>
            <a:ext cx="5716938" cy="7530351"/>
            <a:chOff x="0" y="0"/>
            <a:chExt cx="5716937" cy="7530350"/>
          </a:xfrm>
        </p:grpSpPr>
        <p:pic>
          <p:nvPicPr>
            <p:cNvPr id="187" name="image2.jpeg"/>
            <p:cNvPicPr>
              <a:picLocks noChangeAspect="1"/>
            </p:cNvPicPr>
            <p:nvPr/>
          </p:nvPicPr>
          <p:blipFill>
            <a:blip r:embed="rId4" cstate="print">
              <a:extLst/>
            </a:blip>
            <a:stretch>
              <a:fillRect/>
            </a:stretch>
          </p:blipFill>
          <p:spPr>
            <a:xfrm>
              <a:off x="126999" y="88900"/>
              <a:ext cx="5462939" cy="7200150"/>
            </a:xfrm>
            <a:prstGeom prst="rect">
              <a:avLst/>
            </a:prstGeom>
            <a:ln w="12700" cap="flat">
              <a:noFill/>
              <a:miter lim="400000"/>
            </a:ln>
            <a:effectLst/>
          </p:spPr>
        </p:pic>
        <p:pic>
          <p:nvPicPr>
            <p:cNvPr id="188" name="image10.png"/>
            <p:cNvPicPr>
              <a:picLocks noChangeAspect="1"/>
            </p:cNvPicPr>
            <p:nvPr/>
          </p:nvPicPr>
          <p:blipFill>
            <a:blip r:embed="rId5" cstate="print">
              <a:extLst/>
            </a:blip>
            <a:stretch>
              <a:fillRect/>
            </a:stretch>
          </p:blipFill>
          <p:spPr>
            <a:xfrm>
              <a:off x="-1" y="-1"/>
              <a:ext cx="5716939" cy="7530351"/>
            </a:xfrm>
            <a:prstGeom prst="rect">
              <a:avLst/>
            </a:prstGeom>
            <a:ln w="12700" cap="flat">
              <a:noFill/>
              <a:miter lim="400000"/>
            </a:ln>
            <a:effectLst/>
          </p:spPr>
        </p:pic>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3.jpeg"/>
          <p:cNvPicPr>
            <a:picLocks noChangeAspect="1"/>
          </p:cNvPicPr>
          <p:nvPr/>
        </p:nvPicPr>
        <p:blipFill>
          <a:blip r:embed="rId2" cstate="print">
            <a:extLst/>
          </a:blip>
          <a:stretch>
            <a:fillRect/>
          </a:stretch>
        </p:blipFill>
        <p:spPr>
          <a:xfrm>
            <a:off x="6447285" y="972732"/>
            <a:ext cx="6350002" cy="8369301"/>
          </a:xfrm>
          <a:prstGeom prst="rect">
            <a:avLst/>
          </a:prstGeom>
          <a:ln w="12700">
            <a:miter lim="400000"/>
          </a:ln>
        </p:spPr>
      </p:pic>
      <p:pic>
        <p:nvPicPr>
          <p:cNvPr id="192" name="image4.jpeg"/>
          <p:cNvPicPr>
            <a:picLocks noChangeAspect="1"/>
          </p:cNvPicPr>
          <p:nvPr/>
        </p:nvPicPr>
        <p:blipFill>
          <a:blip r:embed="rId3" cstate="print">
            <a:extLst/>
          </a:blip>
          <a:stretch>
            <a:fillRect/>
          </a:stretch>
        </p:blipFill>
        <p:spPr>
          <a:xfrm>
            <a:off x="18300" y="972732"/>
            <a:ext cx="6350003" cy="836930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5911469" y="4552950"/>
            <a:ext cx="1181863" cy="647701"/>
          </a:xfrm>
          <a:prstGeom prst="rect">
            <a:avLst/>
          </a:prstGeom>
          <a:ln w="12700">
            <a:miter lim="400000"/>
          </a:ln>
        </p:spPr>
        <p:txBody>
          <a:bodyPr wrap="none" lIns="50800" tIns="50800" rIns="50800" bIns="50800" anchor="ctr">
            <a:spAutoFit/>
          </a:bodyPr>
          <a:lstStyle/>
          <a:p>
            <a:endParaRPr/>
          </a:p>
        </p:txBody>
      </p:sp>
      <p:grpSp>
        <p:nvGrpSpPr>
          <p:cNvPr id="124" name="Group 124"/>
          <p:cNvGrpSpPr/>
          <p:nvPr/>
        </p:nvGrpSpPr>
        <p:grpSpPr>
          <a:xfrm>
            <a:off x="4386595" y="1204366"/>
            <a:ext cx="4485609" cy="6060034"/>
            <a:chOff x="0" y="0"/>
            <a:chExt cx="4485607" cy="6060033"/>
          </a:xfrm>
        </p:grpSpPr>
        <p:pic>
          <p:nvPicPr>
            <p:cNvPr id="123" name="IMG_1272.jpg"/>
            <p:cNvPicPr>
              <a:picLocks noChangeAspect="1"/>
            </p:cNvPicPr>
            <p:nvPr/>
          </p:nvPicPr>
          <p:blipFill>
            <a:blip r:embed="rId2" cstate="print">
              <a:extLst/>
            </a:blip>
            <a:srcRect/>
            <a:stretch>
              <a:fillRect/>
            </a:stretch>
          </p:blipFill>
          <p:spPr>
            <a:xfrm>
              <a:off x="203199" y="203200"/>
              <a:ext cx="4079209" cy="5615534"/>
            </a:xfrm>
            <a:prstGeom prst="rect">
              <a:avLst/>
            </a:prstGeom>
            <a:ln>
              <a:noFill/>
            </a:ln>
            <a:effectLst/>
          </p:spPr>
        </p:pic>
        <p:pic>
          <p:nvPicPr>
            <p:cNvPr id="122" name="Image 121"/>
            <p:cNvPicPr>
              <a:picLocks/>
            </p:cNvPicPr>
            <p:nvPr/>
          </p:nvPicPr>
          <p:blipFill>
            <a:blip r:embed="rId3" cstate="print">
              <a:extLst/>
            </a:blip>
            <a:stretch>
              <a:fillRect/>
            </a:stretch>
          </p:blipFill>
          <p:spPr>
            <a:xfrm>
              <a:off x="0" y="0"/>
              <a:ext cx="4485608" cy="6060034"/>
            </a:xfrm>
            <a:prstGeom prst="rect">
              <a:avLst/>
            </a:prstGeom>
            <a:effectLst/>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128"/>
          <p:cNvGrpSpPr/>
          <p:nvPr/>
        </p:nvGrpSpPr>
        <p:grpSpPr>
          <a:xfrm>
            <a:off x="1019702" y="1471877"/>
            <a:ext cx="4041250" cy="5951275"/>
            <a:chOff x="0" y="0"/>
            <a:chExt cx="4041248" cy="5951273"/>
          </a:xfrm>
        </p:grpSpPr>
        <p:pic>
          <p:nvPicPr>
            <p:cNvPr id="126" name="image1.tif"/>
            <p:cNvPicPr>
              <a:picLocks noChangeAspect="1"/>
            </p:cNvPicPr>
            <p:nvPr/>
          </p:nvPicPr>
          <p:blipFill>
            <a:blip r:embed="rId2" cstate="print">
              <a:extLst/>
            </a:blip>
            <a:stretch>
              <a:fillRect/>
            </a:stretch>
          </p:blipFill>
          <p:spPr>
            <a:xfrm>
              <a:off x="126999" y="88899"/>
              <a:ext cx="3787250" cy="5621075"/>
            </a:xfrm>
            <a:prstGeom prst="rect">
              <a:avLst/>
            </a:prstGeom>
            <a:ln w="12700" cap="flat">
              <a:noFill/>
              <a:miter lim="400000"/>
            </a:ln>
            <a:effectLst/>
          </p:spPr>
        </p:pic>
        <p:pic>
          <p:nvPicPr>
            <p:cNvPr id="127" name="image2.png"/>
            <p:cNvPicPr>
              <a:picLocks noChangeAspect="1"/>
            </p:cNvPicPr>
            <p:nvPr/>
          </p:nvPicPr>
          <p:blipFill>
            <a:blip r:embed="rId3" cstate="print">
              <a:extLst/>
            </a:blip>
            <a:stretch>
              <a:fillRect/>
            </a:stretch>
          </p:blipFill>
          <p:spPr>
            <a:xfrm>
              <a:off x="-1" y="-1"/>
              <a:ext cx="4041250" cy="5951275"/>
            </a:xfrm>
            <a:prstGeom prst="rect">
              <a:avLst/>
            </a:prstGeom>
            <a:ln w="12700" cap="flat">
              <a:noFill/>
              <a:miter lim="400000"/>
            </a:ln>
            <a:effectLst/>
          </p:spPr>
        </p:pic>
      </p:grpSp>
      <p:sp>
        <p:nvSpPr>
          <p:cNvPr id="129" name="Shape 129"/>
          <p:cNvSpPr/>
          <p:nvPr/>
        </p:nvSpPr>
        <p:spPr>
          <a:xfrm>
            <a:off x="5786458" y="3698211"/>
            <a:ext cx="6271975" cy="4521205"/>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defRPr sz="2400"/>
            </a:pPr>
            <a:r>
              <a:rPr dirty="0" err="1"/>
              <a:t>Chloé</a:t>
            </a:r>
            <a:r>
              <a:rPr dirty="0"/>
              <a:t>, </a:t>
            </a:r>
            <a:r>
              <a:rPr dirty="0" err="1"/>
              <a:t>Bastien</a:t>
            </a:r>
            <a:r>
              <a:rPr dirty="0"/>
              <a:t> et Neville </a:t>
            </a:r>
            <a:r>
              <a:rPr dirty="0" err="1"/>
              <a:t>ont</a:t>
            </a:r>
            <a:r>
              <a:rPr dirty="0"/>
              <a:t> </a:t>
            </a:r>
            <a:r>
              <a:rPr dirty="0" err="1"/>
              <a:t>contracté</a:t>
            </a:r>
            <a:r>
              <a:rPr dirty="0"/>
              <a:t> le virus du </a:t>
            </a:r>
            <a:r>
              <a:rPr dirty="0" err="1"/>
              <a:t>théâtre</a:t>
            </a:r>
            <a:r>
              <a:rPr dirty="0"/>
              <a:t>. Le </a:t>
            </a:r>
            <a:r>
              <a:rPr dirty="0" err="1"/>
              <a:t>bac</a:t>
            </a:r>
            <a:r>
              <a:rPr dirty="0"/>
              <a:t> en </a:t>
            </a:r>
            <a:r>
              <a:rPr dirty="0" err="1"/>
              <a:t>poche</a:t>
            </a:r>
            <a:r>
              <a:rPr dirty="0"/>
              <a:t>, </a:t>
            </a:r>
            <a:r>
              <a:rPr dirty="0" err="1"/>
              <a:t>ils</a:t>
            </a:r>
            <a:r>
              <a:rPr dirty="0"/>
              <a:t> se </a:t>
            </a:r>
            <a:r>
              <a:rPr dirty="0" err="1"/>
              <a:t>retrouvent</a:t>
            </a:r>
            <a:r>
              <a:rPr dirty="0"/>
              <a:t> au conservatoire d’art </a:t>
            </a:r>
            <a:r>
              <a:rPr dirty="0" err="1"/>
              <a:t>dramatique</a:t>
            </a:r>
            <a:r>
              <a:rPr dirty="0"/>
              <a:t> de </a:t>
            </a:r>
            <a:r>
              <a:rPr dirty="0" err="1"/>
              <a:t>leur</a:t>
            </a:r>
            <a:r>
              <a:rPr dirty="0"/>
              <a:t> </a:t>
            </a:r>
            <a:r>
              <a:rPr dirty="0" err="1"/>
              <a:t>ville</a:t>
            </a:r>
            <a:r>
              <a:rPr dirty="0"/>
              <a:t>. En se </a:t>
            </a:r>
            <a:r>
              <a:rPr dirty="0" err="1"/>
              <a:t>frottant</a:t>
            </a:r>
            <a:r>
              <a:rPr dirty="0"/>
              <a:t> aux </a:t>
            </a:r>
            <a:r>
              <a:rPr dirty="0" err="1"/>
              <a:t>grands</a:t>
            </a:r>
            <a:r>
              <a:rPr dirty="0"/>
              <a:t> </a:t>
            </a:r>
            <a:r>
              <a:rPr dirty="0" err="1"/>
              <a:t>rôles</a:t>
            </a:r>
            <a:r>
              <a:rPr dirty="0"/>
              <a:t> du </a:t>
            </a:r>
            <a:r>
              <a:rPr dirty="0" err="1"/>
              <a:t>répertoire</a:t>
            </a:r>
            <a:r>
              <a:rPr dirty="0"/>
              <a:t> </a:t>
            </a:r>
            <a:r>
              <a:rPr dirty="0" err="1"/>
              <a:t>classique</a:t>
            </a:r>
            <a:r>
              <a:rPr dirty="0"/>
              <a:t>, la </a:t>
            </a:r>
            <a:r>
              <a:rPr dirty="0" err="1"/>
              <a:t>jeune</a:t>
            </a:r>
            <a:r>
              <a:rPr dirty="0"/>
              <a:t> première, le valet de </a:t>
            </a:r>
            <a:r>
              <a:rPr dirty="0" err="1"/>
              <a:t>comédie</a:t>
            </a:r>
            <a:r>
              <a:rPr dirty="0"/>
              <a:t> et le </a:t>
            </a:r>
            <a:r>
              <a:rPr dirty="0" err="1"/>
              <a:t>héros</a:t>
            </a:r>
            <a:r>
              <a:rPr dirty="0"/>
              <a:t> </a:t>
            </a:r>
            <a:r>
              <a:rPr dirty="0" err="1"/>
              <a:t>romantique</a:t>
            </a:r>
            <a:r>
              <a:rPr dirty="0"/>
              <a:t> </a:t>
            </a:r>
            <a:r>
              <a:rPr dirty="0" err="1"/>
              <a:t>qu’ils</a:t>
            </a:r>
            <a:r>
              <a:rPr dirty="0"/>
              <a:t> </a:t>
            </a:r>
            <a:r>
              <a:rPr dirty="0" err="1"/>
              <a:t>sont</a:t>
            </a:r>
            <a:r>
              <a:rPr dirty="0"/>
              <a:t> </a:t>
            </a:r>
            <a:r>
              <a:rPr dirty="0" err="1"/>
              <a:t>devenus</a:t>
            </a:r>
            <a:r>
              <a:rPr dirty="0"/>
              <a:t>, </a:t>
            </a:r>
            <a:r>
              <a:rPr dirty="0" err="1"/>
              <a:t>apprennent</a:t>
            </a:r>
            <a:r>
              <a:rPr dirty="0"/>
              <a:t> à se </a:t>
            </a:r>
            <a:r>
              <a:rPr dirty="0" err="1"/>
              <a:t>connaître</a:t>
            </a:r>
            <a:r>
              <a:rPr dirty="0"/>
              <a:t> </a:t>
            </a:r>
            <a:r>
              <a:rPr dirty="0" err="1"/>
              <a:t>eux-mêmes</a:t>
            </a:r>
            <a:r>
              <a:rPr dirty="0"/>
              <a:t>, </a:t>
            </a:r>
            <a:r>
              <a:rPr dirty="0" err="1"/>
              <a:t>sous</a:t>
            </a:r>
            <a:r>
              <a:rPr dirty="0"/>
              <a:t> la </a:t>
            </a:r>
            <a:r>
              <a:rPr dirty="0" err="1"/>
              <a:t>houlette</a:t>
            </a:r>
            <a:r>
              <a:rPr dirty="0"/>
              <a:t> de </a:t>
            </a:r>
            <a:r>
              <a:rPr dirty="0" err="1"/>
              <a:t>leur</a:t>
            </a:r>
            <a:r>
              <a:rPr dirty="0"/>
              <a:t> </a:t>
            </a:r>
            <a:r>
              <a:rPr dirty="0" err="1"/>
              <a:t>vénéré</a:t>
            </a:r>
            <a:r>
              <a:rPr dirty="0"/>
              <a:t> </a:t>
            </a:r>
            <a:r>
              <a:rPr dirty="0" err="1"/>
              <a:t>professeur</a:t>
            </a:r>
            <a:r>
              <a:rPr dirty="0"/>
              <a:t>, M. </a:t>
            </a:r>
            <a:r>
              <a:rPr dirty="0" err="1"/>
              <a:t>Jeanson</a:t>
            </a:r>
            <a:r>
              <a:rPr dirty="0"/>
              <a:t>. </a:t>
            </a:r>
            <a:r>
              <a:rPr b="1" dirty="0">
                <a:latin typeface="+mn-lt"/>
                <a:ea typeface="+mn-ea"/>
                <a:cs typeface="+mn-cs"/>
                <a:sym typeface="Helvetica"/>
              </a:rPr>
              <a:t>Au </a:t>
            </a:r>
            <a:r>
              <a:rPr b="1" dirty="0" err="1">
                <a:latin typeface="+mn-lt"/>
                <a:ea typeface="+mn-ea"/>
                <a:cs typeface="+mn-cs"/>
                <a:sym typeface="Helvetica"/>
              </a:rPr>
              <a:t>fil</a:t>
            </a:r>
            <a:r>
              <a:rPr b="1" dirty="0">
                <a:latin typeface="+mn-lt"/>
                <a:ea typeface="+mn-ea"/>
                <a:cs typeface="+mn-cs"/>
                <a:sym typeface="Helvetica"/>
              </a:rPr>
              <a:t> de </a:t>
            </a:r>
            <a:r>
              <a:rPr b="1" dirty="0" err="1">
                <a:latin typeface="+mn-lt"/>
                <a:ea typeface="+mn-ea"/>
                <a:cs typeface="+mn-cs"/>
                <a:sym typeface="Helvetica"/>
              </a:rPr>
              <a:t>leur</a:t>
            </a:r>
            <a:r>
              <a:rPr b="1" dirty="0">
                <a:latin typeface="+mn-lt"/>
                <a:ea typeface="+mn-ea"/>
                <a:cs typeface="+mn-cs"/>
                <a:sym typeface="Helvetica"/>
              </a:rPr>
              <a:t> confrontation avec la scène, les </a:t>
            </a:r>
            <a:r>
              <a:rPr b="1" dirty="0" err="1">
                <a:latin typeface="+mn-lt"/>
                <a:ea typeface="+mn-ea"/>
                <a:cs typeface="+mn-cs"/>
                <a:sym typeface="Helvetica"/>
              </a:rPr>
              <a:t>trois</a:t>
            </a:r>
            <a:r>
              <a:rPr b="1" dirty="0">
                <a:latin typeface="+mn-lt"/>
                <a:ea typeface="+mn-ea"/>
                <a:cs typeface="+mn-cs"/>
                <a:sym typeface="Helvetica"/>
              </a:rPr>
              <a:t> </a:t>
            </a:r>
            <a:r>
              <a:rPr b="1" dirty="0" err="1">
                <a:latin typeface="+mn-lt"/>
                <a:ea typeface="+mn-ea"/>
                <a:cs typeface="+mn-cs"/>
                <a:sym typeface="Helvetica"/>
              </a:rPr>
              <a:t>jeunes</a:t>
            </a:r>
            <a:r>
              <a:rPr b="1" dirty="0">
                <a:latin typeface="+mn-lt"/>
                <a:ea typeface="+mn-ea"/>
                <a:cs typeface="+mn-cs"/>
                <a:sym typeface="Helvetica"/>
              </a:rPr>
              <a:t> gens </a:t>
            </a:r>
            <a:r>
              <a:rPr b="1" dirty="0" err="1">
                <a:latin typeface="+mn-lt"/>
                <a:ea typeface="+mn-ea"/>
                <a:cs typeface="+mn-cs"/>
                <a:sym typeface="Helvetica"/>
              </a:rPr>
              <a:t>vont</a:t>
            </a:r>
            <a:r>
              <a:rPr b="1" dirty="0">
                <a:latin typeface="+mn-lt"/>
                <a:ea typeface="+mn-ea"/>
                <a:cs typeface="+mn-cs"/>
                <a:sym typeface="Helvetica"/>
              </a:rPr>
              <a:t> former un trio </a:t>
            </a:r>
            <a:r>
              <a:rPr b="1" dirty="0" err="1">
                <a:latin typeface="+mn-lt"/>
                <a:ea typeface="+mn-ea"/>
                <a:cs typeface="+mn-cs"/>
                <a:sym typeface="Helvetica"/>
              </a:rPr>
              <a:t>amoureux</a:t>
            </a:r>
            <a:r>
              <a:rPr b="1" dirty="0">
                <a:latin typeface="+mn-lt"/>
                <a:ea typeface="+mn-ea"/>
                <a:cs typeface="+mn-cs"/>
                <a:sym typeface="Helvetica"/>
              </a:rPr>
              <a:t> </a:t>
            </a:r>
            <a:r>
              <a:rPr b="1" dirty="0" err="1">
                <a:latin typeface="+mn-lt"/>
                <a:ea typeface="+mn-ea"/>
                <a:cs typeface="+mn-cs"/>
                <a:sym typeface="Helvetica"/>
              </a:rPr>
              <a:t>uni</a:t>
            </a:r>
            <a:r>
              <a:rPr b="1" dirty="0">
                <a:latin typeface="+mn-lt"/>
                <a:ea typeface="+mn-ea"/>
                <a:cs typeface="+mn-cs"/>
                <a:sym typeface="Helvetica"/>
              </a:rPr>
              <a:t> par le lien </a:t>
            </a:r>
            <a:r>
              <a:rPr b="1" dirty="0" err="1">
                <a:latin typeface="+mn-lt"/>
                <a:ea typeface="+mn-ea"/>
                <a:cs typeface="+mn-cs"/>
                <a:sym typeface="Helvetica"/>
              </a:rPr>
              <a:t>étroit</a:t>
            </a:r>
            <a:r>
              <a:rPr b="1" dirty="0">
                <a:latin typeface="+mn-lt"/>
                <a:ea typeface="+mn-ea"/>
                <a:cs typeface="+mn-cs"/>
                <a:sym typeface="Helvetica"/>
              </a:rPr>
              <a:t> du </a:t>
            </a:r>
            <a:r>
              <a:rPr b="1" dirty="0" err="1">
                <a:latin typeface="+mn-lt"/>
                <a:ea typeface="+mn-ea"/>
                <a:cs typeface="+mn-cs"/>
                <a:sym typeface="Helvetica"/>
              </a:rPr>
              <a:t>théâtre</a:t>
            </a:r>
            <a:r>
              <a:rPr b="1" dirty="0">
                <a:latin typeface="+mn-lt"/>
                <a:ea typeface="+mn-ea"/>
                <a:cs typeface="+mn-cs"/>
                <a:sym typeface="Helvetica"/>
              </a:rPr>
              <a:t>.</a:t>
            </a:r>
          </a:p>
        </p:txBody>
      </p:sp>
      <p:sp>
        <p:nvSpPr>
          <p:cNvPr id="130" name="Shape 130"/>
          <p:cNvSpPr/>
          <p:nvPr/>
        </p:nvSpPr>
        <p:spPr>
          <a:xfrm>
            <a:off x="6627873" y="1584511"/>
            <a:ext cx="5679952" cy="61557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0433FF"/>
                </a:solidFill>
                <a:latin typeface="Times New Roman"/>
                <a:ea typeface="Times New Roman"/>
                <a:cs typeface="Times New Roman"/>
                <a:sym typeface="Times New Roman"/>
              </a:defRPr>
            </a:lvl1pPr>
          </a:lstStyle>
          <a:p>
            <a:r>
              <a:t>3000 façons de dire je t’aime</a:t>
            </a:r>
          </a:p>
        </p:txBody>
      </p:sp>
      <p:sp>
        <p:nvSpPr>
          <p:cNvPr id="131" name="Shape 131"/>
          <p:cNvSpPr/>
          <p:nvPr/>
        </p:nvSpPr>
        <p:spPr>
          <a:xfrm>
            <a:off x="8340993" y="2295440"/>
            <a:ext cx="3879312" cy="59071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500" b="1">
                <a:latin typeface="Times New Roman"/>
                <a:ea typeface="Times New Roman"/>
                <a:cs typeface="Times New Roman"/>
                <a:sym typeface="Times New Roman"/>
              </a:defRPr>
            </a:lvl1pPr>
          </a:lstStyle>
          <a:p>
            <a:r>
              <a:t>Marie-Aude Murail</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5"/>
          <p:cNvGrpSpPr/>
          <p:nvPr/>
        </p:nvGrpSpPr>
        <p:grpSpPr>
          <a:xfrm>
            <a:off x="1488909" y="1511299"/>
            <a:ext cx="3873502" cy="6731001"/>
            <a:chOff x="0" y="0"/>
            <a:chExt cx="3873501" cy="6731000"/>
          </a:xfrm>
        </p:grpSpPr>
        <p:pic>
          <p:nvPicPr>
            <p:cNvPr id="133" name="image2.tif"/>
            <p:cNvPicPr>
              <a:picLocks noChangeAspect="1"/>
            </p:cNvPicPr>
            <p:nvPr/>
          </p:nvPicPr>
          <p:blipFill>
            <a:blip r:embed="rId2" cstate="print">
              <a:extLst/>
            </a:blip>
            <a:stretch>
              <a:fillRect/>
            </a:stretch>
          </p:blipFill>
          <p:spPr>
            <a:xfrm>
              <a:off x="127000" y="88899"/>
              <a:ext cx="3619502" cy="6400802"/>
            </a:xfrm>
            <a:prstGeom prst="rect">
              <a:avLst/>
            </a:prstGeom>
            <a:ln w="12700" cap="flat">
              <a:noFill/>
              <a:miter lim="400000"/>
            </a:ln>
            <a:effectLst/>
          </p:spPr>
        </p:pic>
        <p:pic>
          <p:nvPicPr>
            <p:cNvPr id="134" name="image3.png"/>
            <p:cNvPicPr>
              <a:picLocks noChangeAspect="1"/>
            </p:cNvPicPr>
            <p:nvPr/>
          </p:nvPicPr>
          <p:blipFill>
            <a:blip r:embed="rId3" cstate="print">
              <a:extLst/>
            </a:blip>
            <a:stretch>
              <a:fillRect/>
            </a:stretch>
          </p:blipFill>
          <p:spPr>
            <a:xfrm>
              <a:off x="0" y="0"/>
              <a:ext cx="3873502" cy="6731001"/>
            </a:xfrm>
            <a:prstGeom prst="rect">
              <a:avLst/>
            </a:prstGeom>
            <a:ln w="12700" cap="flat">
              <a:noFill/>
              <a:miter lim="400000"/>
            </a:ln>
            <a:effectLst/>
          </p:spPr>
        </p:pic>
      </p:grpSp>
      <p:sp>
        <p:nvSpPr>
          <p:cNvPr id="136" name="Shape 136"/>
          <p:cNvSpPr/>
          <p:nvPr/>
        </p:nvSpPr>
        <p:spPr>
          <a:xfrm>
            <a:off x="6138011" y="4102100"/>
            <a:ext cx="6461043" cy="23114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defRPr sz="2400"/>
            </a:lvl1pPr>
          </a:lstStyle>
          <a:p>
            <a:r>
              <a:rPr dirty="0"/>
              <a:t>« Je me </a:t>
            </a:r>
            <a:r>
              <a:rPr dirty="0" err="1"/>
              <a:t>réveille</a:t>
            </a:r>
            <a:r>
              <a:rPr dirty="0"/>
              <a:t>, </a:t>
            </a:r>
            <a:r>
              <a:rPr dirty="0" err="1"/>
              <a:t>j'ouvre</a:t>
            </a:r>
            <a:r>
              <a:rPr dirty="0"/>
              <a:t> les </a:t>
            </a:r>
            <a:r>
              <a:rPr dirty="0" err="1"/>
              <a:t>yeux</a:t>
            </a:r>
            <a:r>
              <a:rPr dirty="0"/>
              <a:t>, je </a:t>
            </a:r>
            <a:r>
              <a:rPr dirty="0" err="1"/>
              <a:t>comprends</a:t>
            </a:r>
            <a:r>
              <a:rPr dirty="0"/>
              <a:t> </a:t>
            </a:r>
            <a:r>
              <a:rPr dirty="0" err="1"/>
              <a:t>qu'il</a:t>
            </a:r>
            <a:r>
              <a:rPr dirty="0"/>
              <a:t> </a:t>
            </a:r>
            <a:r>
              <a:rPr dirty="0" err="1"/>
              <a:t>s'agit</a:t>
            </a:r>
            <a:r>
              <a:rPr dirty="0"/>
              <a:t> d'un nouveau </a:t>
            </a:r>
            <a:r>
              <a:rPr dirty="0" err="1"/>
              <a:t>matin</a:t>
            </a:r>
            <a:r>
              <a:rPr dirty="0"/>
              <a:t>, d'un nouveau lieu. La </a:t>
            </a:r>
            <a:r>
              <a:rPr dirty="0" err="1"/>
              <a:t>biographie</a:t>
            </a:r>
            <a:r>
              <a:rPr dirty="0"/>
              <a:t> </a:t>
            </a:r>
            <a:r>
              <a:rPr dirty="0" err="1"/>
              <a:t>surgit</a:t>
            </a:r>
            <a:r>
              <a:rPr dirty="0"/>
              <a:t>, </a:t>
            </a:r>
            <a:r>
              <a:rPr dirty="0" err="1"/>
              <a:t>cadeau</a:t>
            </a:r>
            <a:r>
              <a:rPr dirty="0"/>
              <a:t> </a:t>
            </a:r>
            <a:r>
              <a:rPr dirty="0" err="1"/>
              <a:t>très</a:t>
            </a:r>
            <a:r>
              <a:rPr dirty="0"/>
              <a:t> utile de </a:t>
            </a:r>
            <a:r>
              <a:rPr dirty="0" err="1"/>
              <a:t>cette</a:t>
            </a:r>
            <a:r>
              <a:rPr dirty="0"/>
              <a:t> </a:t>
            </a:r>
            <a:r>
              <a:rPr dirty="0" err="1"/>
              <a:t>partie</a:t>
            </a:r>
            <a:r>
              <a:rPr dirty="0"/>
              <a:t> de ma </a:t>
            </a:r>
            <a:r>
              <a:rPr dirty="0" err="1"/>
              <a:t>tête</a:t>
            </a:r>
            <a:r>
              <a:rPr dirty="0"/>
              <a:t> qui </a:t>
            </a:r>
            <a:r>
              <a:rPr dirty="0" err="1"/>
              <a:t>n'est</a:t>
            </a:r>
            <a:r>
              <a:rPr dirty="0"/>
              <a:t> pas </a:t>
            </a:r>
            <a:r>
              <a:rPr dirty="0" err="1"/>
              <a:t>moi</a:t>
            </a:r>
            <a:r>
              <a:rPr dirty="0"/>
              <a:t>. </a:t>
            </a:r>
            <a:r>
              <a:rPr dirty="0" err="1"/>
              <a:t>Aujourd'hui</a:t>
            </a:r>
            <a:r>
              <a:rPr dirty="0"/>
              <a:t>, je </a:t>
            </a:r>
            <a:r>
              <a:rPr dirty="0" err="1"/>
              <a:t>suis</a:t>
            </a:r>
            <a:r>
              <a:rPr dirty="0"/>
              <a:t> Justin. Je le sais, </a:t>
            </a:r>
            <a:r>
              <a:rPr dirty="0" err="1"/>
              <a:t>c'est</a:t>
            </a:r>
            <a:r>
              <a:rPr dirty="0"/>
              <a:t> tout</a:t>
            </a:r>
            <a:r>
              <a:rPr dirty="0" smtClean="0"/>
              <a:t>.</a:t>
            </a:r>
            <a:r>
              <a:rPr lang="fr-FR" dirty="0" smtClean="0"/>
              <a:t>"</a:t>
            </a:r>
            <a:endParaRPr dirty="0"/>
          </a:p>
        </p:txBody>
      </p:sp>
      <p:sp>
        <p:nvSpPr>
          <p:cNvPr id="137" name="Shape 137"/>
          <p:cNvSpPr/>
          <p:nvPr/>
        </p:nvSpPr>
        <p:spPr>
          <a:xfrm>
            <a:off x="7765912" y="1533711"/>
            <a:ext cx="4483374" cy="61557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0433FF"/>
                </a:solidFill>
                <a:latin typeface="Times New Roman"/>
                <a:ea typeface="Times New Roman"/>
                <a:cs typeface="Times New Roman"/>
                <a:sym typeface="Times New Roman"/>
              </a:defRPr>
            </a:lvl1pPr>
          </a:lstStyle>
          <a:p>
            <a:r>
              <a:t>A comme Aujourd’hui</a:t>
            </a:r>
          </a:p>
        </p:txBody>
      </p:sp>
      <p:sp>
        <p:nvSpPr>
          <p:cNvPr id="138" name="Shape 138"/>
          <p:cNvSpPr/>
          <p:nvPr/>
        </p:nvSpPr>
        <p:spPr>
          <a:xfrm>
            <a:off x="8997564" y="2305050"/>
            <a:ext cx="3366270"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atin typeface="+mn-lt"/>
                <a:ea typeface="+mn-ea"/>
                <a:cs typeface="+mn-cs"/>
                <a:sym typeface="Helvetica"/>
              </a:defRPr>
            </a:lvl1pPr>
          </a:lstStyle>
          <a:p>
            <a:r>
              <a:t>David Levithan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 name="Group 142"/>
          <p:cNvGrpSpPr/>
          <p:nvPr/>
        </p:nvGrpSpPr>
        <p:grpSpPr>
          <a:xfrm>
            <a:off x="856341" y="1117733"/>
            <a:ext cx="4449150" cy="6972518"/>
            <a:chOff x="0" y="0"/>
            <a:chExt cx="4449148" cy="6972517"/>
          </a:xfrm>
        </p:grpSpPr>
        <p:pic>
          <p:nvPicPr>
            <p:cNvPr id="140" name="image3.tif"/>
            <p:cNvPicPr>
              <a:picLocks noChangeAspect="1"/>
            </p:cNvPicPr>
            <p:nvPr/>
          </p:nvPicPr>
          <p:blipFill>
            <a:blip r:embed="rId2" cstate="print">
              <a:extLst/>
            </a:blip>
            <a:stretch>
              <a:fillRect/>
            </a:stretch>
          </p:blipFill>
          <p:spPr>
            <a:xfrm>
              <a:off x="126999" y="88900"/>
              <a:ext cx="4195150" cy="6642318"/>
            </a:xfrm>
            <a:prstGeom prst="rect">
              <a:avLst/>
            </a:prstGeom>
            <a:ln w="12700" cap="flat">
              <a:noFill/>
              <a:miter lim="400000"/>
            </a:ln>
            <a:effectLst/>
          </p:spPr>
        </p:pic>
        <p:pic>
          <p:nvPicPr>
            <p:cNvPr id="141" name="image4.png"/>
            <p:cNvPicPr>
              <a:picLocks noChangeAspect="1"/>
            </p:cNvPicPr>
            <p:nvPr/>
          </p:nvPicPr>
          <p:blipFill>
            <a:blip r:embed="rId3" cstate="print">
              <a:extLst/>
            </a:blip>
            <a:stretch>
              <a:fillRect/>
            </a:stretch>
          </p:blipFill>
          <p:spPr>
            <a:xfrm>
              <a:off x="-1" y="0"/>
              <a:ext cx="4449150" cy="6972518"/>
            </a:xfrm>
            <a:prstGeom prst="rect">
              <a:avLst/>
            </a:prstGeom>
            <a:ln w="12700" cap="flat">
              <a:noFill/>
              <a:miter lim="400000"/>
            </a:ln>
            <a:effectLst/>
          </p:spPr>
        </p:pic>
      </p:grpSp>
      <p:sp>
        <p:nvSpPr>
          <p:cNvPr id="143" name="Shape 143"/>
          <p:cNvSpPr/>
          <p:nvPr/>
        </p:nvSpPr>
        <p:spPr>
          <a:xfrm>
            <a:off x="6004995" y="4075286"/>
            <a:ext cx="6239874" cy="4521206"/>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defRPr sz="2400"/>
            </a:pPr>
            <a:r>
              <a:t>Léa vient de perdre sa maman et découvre un père jusqu’ici inconnu.</a:t>
            </a:r>
          </a:p>
          <a:p>
            <a:pPr>
              <a:defRPr sz="2400"/>
            </a:pPr>
            <a:r>
              <a:t>Léo écrit à Léa pour qu’elle n’oublie pas qu’il y a des gens qui pensent à elle. Au fur et à mesure, une relation étroite se tisse entre les deux adolescents : </a:t>
            </a:r>
            <a:r>
              <a:rPr b="1">
                <a:latin typeface="+mn-lt"/>
                <a:ea typeface="+mn-ea"/>
                <a:cs typeface="+mn-cs"/>
                <a:sym typeface="Helvetica"/>
              </a:rPr>
              <a:t>amitié ou amour, la frontière est mince.</a:t>
            </a:r>
          </a:p>
          <a:p>
            <a:pPr>
              <a:defRPr sz="2400"/>
            </a:pPr>
            <a:r>
              <a:t>Le jour où Léa fugue, Léo part en voiture à sa recherche mais est aussi victime d’un accident de voiture qui le cloue dans une chambre d’hôpital pour plusieurs semaines. Alors Léa commence à écrire à Léo.</a:t>
            </a:r>
          </a:p>
        </p:txBody>
      </p:sp>
      <p:sp>
        <p:nvSpPr>
          <p:cNvPr id="144" name="Shape 144"/>
          <p:cNvSpPr/>
          <p:nvPr/>
        </p:nvSpPr>
        <p:spPr>
          <a:xfrm>
            <a:off x="9451450" y="1347718"/>
            <a:ext cx="2513398" cy="698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800" b="1">
                <a:solidFill>
                  <a:srgbClr val="0433FF"/>
                </a:solidFill>
                <a:latin typeface="Times"/>
                <a:ea typeface="Times"/>
                <a:cs typeface="Times"/>
                <a:sym typeface="Times"/>
              </a:defRPr>
            </a:lvl1pPr>
          </a:lstStyle>
          <a:p>
            <a:r>
              <a:t>Je t’attends</a:t>
            </a:r>
          </a:p>
        </p:txBody>
      </p:sp>
      <p:sp>
        <p:nvSpPr>
          <p:cNvPr id="145" name="Shape 145"/>
          <p:cNvSpPr/>
          <p:nvPr/>
        </p:nvSpPr>
        <p:spPr>
          <a:xfrm>
            <a:off x="7472516" y="2243799"/>
            <a:ext cx="4885921" cy="482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500" b="1">
                <a:latin typeface="Times"/>
                <a:ea typeface="Times"/>
                <a:cs typeface="Times"/>
                <a:sym typeface="Times"/>
              </a:defRPr>
            </a:lvl1pPr>
          </a:lstStyle>
          <a:p>
            <a:r>
              <a:t>Françoise Grand- Thierry Lefèvre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9"/>
          <p:cNvGrpSpPr/>
          <p:nvPr/>
        </p:nvGrpSpPr>
        <p:grpSpPr>
          <a:xfrm>
            <a:off x="1031934" y="1508018"/>
            <a:ext cx="4215275" cy="6737564"/>
            <a:chOff x="0" y="-1"/>
            <a:chExt cx="4215274" cy="6737562"/>
          </a:xfrm>
        </p:grpSpPr>
        <p:pic>
          <p:nvPicPr>
            <p:cNvPr id="147" name="image4.tif"/>
            <p:cNvPicPr>
              <a:picLocks noChangeAspect="1"/>
            </p:cNvPicPr>
            <p:nvPr/>
          </p:nvPicPr>
          <p:blipFill>
            <a:blip r:embed="rId2" cstate="print">
              <a:extLst/>
            </a:blip>
            <a:stretch>
              <a:fillRect/>
            </a:stretch>
          </p:blipFill>
          <p:spPr>
            <a:xfrm>
              <a:off x="127000" y="88899"/>
              <a:ext cx="3961275" cy="6407362"/>
            </a:xfrm>
            <a:prstGeom prst="rect">
              <a:avLst/>
            </a:prstGeom>
            <a:ln w="12700" cap="flat">
              <a:noFill/>
              <a:miter lim="400000"/>
            </a:ln>
            <a:effectLst/>
          </p:spPr>
        </p:pic>
        <p:pic>
          <p:nvPicPr>
            <p:cNvPr id="148" name="image5.png"/>
            <p:cNvPicPr>
              <a:picLocks noChangeAspect="1"/>
            </p:cNvPicPr>
            <p:nvPr/>
          </p:nvPicPr>
          <p:blipFill>
            <a:blip r:embed="rId3" cstate="print">
              <a:extLst/>
            </a:blip>
            <a:stretch>
              <a:fillRect/>
            </a:stretch>
          </p:blipFill>
          <p:spPr>
            <a:xfrm>
              <a:off x="0" y="-2"/>
              <a:ext cx="4215275" cy="6737564"/>
            </a:xfrm>
            <a:prstGeom prst="rect">
              <a:avLst/>
            </a:prstGeom>
            <a:ln w="12700" cap="flat">
              <a:noFill/>
              <a:miter lim="400000"/>
            </a:ln>
            <a:effectLst/>
          </p:spPr>
        </p:pic>
      </p:grpSp>
      <p:sp>
        <p:nvSpPr>
          <p:cNvPr id="150" name="Shape 150"/>
          <p:cNvSpPr/>
          <p:nvPr/>
        </p:nvSpPr>
        <p:spPr>
          <a:xfrm>
            <a:off x="4216814" y="9106178"/>
            <a:ext cx="8646444" cy="533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800" b="1" u="sng">
                <a:solidFill>
                  <a:srgbClr val="0000FF"/>
                </a:solidFill>
                <a:uFill>
                  <a:solidFill>
                    <a:srgbClr val="0000FF"/>
                  </a:solidFill>
                </a:uFill>
                <a:latin typeface="+mn-lt"/>
                <a:ea typeface="+mn-ea"/>
                <a:cs typeface="+mn-cs"/>
                <a:sym typeface="Helvetica"/>
                <a:hlinkClick r:id="rId4"/>
              </a:defRPr>
            </a:lvl1pPr>
          </a:lstStyle>
          <a:p>
            <a:pPr>
              <a:defRPr>
                <a:solidFill>
                  <a:srgbClr val="000000"/>
                </a:solidFill>
                <a:uFillTx/>
              </a:defRPr>
            </a:pPr>
            <a:r>
              <a:rPr>
                <a:solidFill>
                  <a:srgbClr val="0000FF"/>
                </a:solidFill>
                <a:uFill>
                  <a:solidFill>
                    <a:srgbClr val="0000FF"/>
                  </a:solidFill>
                </a:uFill>
                <a:hlinkClick r:id="rId4"/>
              </a:rPr>
              <a:t>https://www.youtube.com/watch?v=nKqnwj0EWA0</a:t>
            </a:r>
          </a:p>
        </p:txBody>
      </p:sp>
      <p:sp>
        <p:nvSpPr>
          <p:cNvPr id="151" name="Shape 151"/>
          <p:cNvSpPr/>
          <p:nvPr/>
        </p:nvSpPr>
        <p:spPr>
          <a:xfrm>
            <a:off x="6078866" y="4072430"/>
            <a:ext cx="6729322" cy="4152910"/>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defRPr sz="2400"/>
            </a:pPr>
            <a:r>
              <a:t>Adolescente surdouée, </a:t>
            </a:r>
            <a:r>
              <a:rPr b="1">
                <a:latin typeface="+mn-lt"/>
                <a:ea typeface="+mn-ea"/>
                <a:cs typeface="+mn-cs"/>
                <a:sym typeface="Helvetica"/>
              </a:rPr>
              <a:t>Lou </a:t>
            </a:r>
            <a:r>
              <a:t>rêve d’amour, observe les gens, collectionne les mots, </a:t>
            </a:r>
          </a:p>
          <a:p>
            <a:pPr>
              <a:defRPr sz="2400"/>
            </a:pPr>
            <a:r>
              <a:t>les théories fantaisistes. Jusqu’au jour où elle rencontre </a:t>
            </a:r>
            <a:r>
              <a:rPr b="1">
                <a:latin typeface="+mn-lt"/>
                <a:ea typeface="+mn-ea"/>
                <a:cs typeface="+mn-cs"/>
                <a:sym typeface="Helvetica"/>
              </a:rPr>
              <a:t>No, </a:t>
            </a:r>
            <a:r>
              <a:t>une jeune fille à peine plus âgée qu’elle. </a:t>
            </a:r>
          </a:p>
          <a:p>
            <a:pPr>
              <a:defRPr sz="2400"/>
            </a:pPr>
            <a:r>
              <a:t>No, ses vêtements sales, son visage fatigué, </a:t>
            </a:r>
          </a:p>
          <a:p>
            <a:pPr>
              <a:defRPr sz="2400"/>
            </a:pPr>
            <a:r>
              <a:t>No dont la solitude et l’errance questionnent le monde. </a:t>
            </a:r>
          </a:p>
          <a:p>
            <a:pPr>
              <a:defRPr sz="2400"/>
            </a:pPr>
            <a:r>
              <a:t>Pour la sauver, Lou se lance alors dans une expérience de grande envergure</a:t>
            </a:r>
          </a:p>
          <a:p>
            <a:pPr>
              <a:defRPr sz="2400"/>
            </a:pPr>
            <a:r>
              <a:t> menée contre le destin.</a:t>
            </a:r>
          </a:p>
        </p:txBody>
      </p:sp>
      <p:sp>
        <p:nvSpPr>
          <p:cNvPr id="152" name="Shape 152"/>
          <p:cNvSpPr/>
          <p:nvPr/>
        </p:nvSpPr>
        <p:spPr>
          <a:xfrm>
            <a:off x="9490877" y="1234057"/>
            <a:ext cx="2151213" cy="698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800" b="1">
                <a:solidFill>
                  <a:srgbClr val="0433FF"/>
                </a:solidFill>
                <a:latin typeface="Times"/>
                <a:ea typeface="Times"/>
                <a:cs typeface="Times"/>
                <a:sym typeface="Times"/>
              </a:defRPr>
            </a:lvl1pPr>
          </a:lstStyle>
          <a:p>
            <a:r>
              <a:t>No et Moi</a:t>
            </a:r>
          </a:p>
        </p:txBody>
      </p:sp>
      <p:sp>
        <p:nvSpPr>
          <p:cNvPr id="153" name="Shape 153"/>
          <p:cNvSpPr/>
          <p:nvPr/>
        </p:nvSpPr>
        <p:spPr>
          <a:xfrm>
            <a:off x="8661112" y="2213852"/>
            <a:ext cx="3810745" cy="6155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atin typeface="Times New Roman"/>
                <a:ea typeface="Times New Roman"/>
                <a:cs typeface="Times New Roman"/>
                <a:sym typeface="Times New Roman"/>
              </a:defRPr>
            </a:lvl1pPr>
          </a:lstStyle>
          <a:p>
            <a:r>
              <a:t>Delphine de  Vigan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7"/>
          <p:cNvGrpSpPr/>
          <p:nvPr/>
        </p:nvGrpSpPr>
        <p:grpSpPr>
          <a:xfrm>
            <a:off x="796246" y="1158857"/>
            <a:ext cx="4564365" cy="7059932"/>
            <a:chOff x="0" y="0"/>
            <a:chExt cx="4564364" cy="7059931"/>
          </a:xfrm>
        </p:grpSpPr>
        <p:pic>
          <p:nvPicPr>
            <p:cNvPr id="155" name="image5.tif"/>
            <p:cNvPicPr>
              <a:picLocks noChangeAspect="1"/>
            </p:cNvPicPr>
            <p:nvPr/>
          </p:nvPicPr>
          <p:blipFill>
            <a:blip r:embed="rId2" cstate="print">
              <a:extLst/>
            </a:blip>
            <a:srcRect l="4621"/>
            <a:stretch>
              <a:fillRect/>
            </a:stretch>
          </p:blipFill>
          <p:spPr>
            <a:xfrm>
              <a:off x="127000" y="88899"/>
              <a:ext cx="4310365" cy="6729733"/>
            </a:xfrm>
            <a:prstGeom prst="rect">
              <a:avLst/>
            </a:prstGeom>
            <a:ln w="12700" cap="flat">
              <a:noFill/>
              <a:miter lim="400000"/>
            </a:ln>
            <a:effectLst/>
          </p:spPr>
        </p:pic>
        <p:pic>
          <p:nvPicPr>
            <p:cNvPr id="156" name="image6.png"/>
            <p:cNvPicPr>
              <a:picLocks noChangeAspect="1"/>
            </p:cNvPicPr>
            <p:nvPr/>
          </p:nvPicPr>
          <p:blipFill>
            <a:blip r:embed="rId3" cstate="print">
              <a:extLst/>
            </a:blip>
            <a:stretch>
              <a:fillRect/>
            </a:stretch>
          </p:blipFill>
          <p:spPr>
            <a:xfrm>
              <a:off x="0" y="0"/>
              <a:ext cx="4564365" cy="7059932"/>
            </a:xfrm>
            <a:prstGeom prst="rect">
              <a:avLst/>
            </a:prstGeom>
            <a:ln w="12700" cap="flat">
              <a:noFill/>
              <a:miter lim="400000"/>
            </a:ln>
            <a:effectLst/>
          </p:spPr>
        </p:pic>
      </p:grpSp>
      <p:sp>
        <p:nvSpPr>
          <p:cNvPr id="158" name="Shape 158"/>
          <p:cNvSpPr/>
          <p:nvPr/>
        </p:nvSpPr>
        <p:spPr>
          <a:xfrm>
            <a:off x="3934643" y="8721911"/>
            <a:ext cx="8462914" cy="533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800" b="1" u="sng">
                <a:solidFill>
                  <a:srgbClr val="0000FF"/>
                </a:solidFill>
                <a:uFill>
                  <a:solidFill>
                    <a:srgbClr val="0000FF"/>
                  </a:solidFill>
                </a:uFill>
                <a:latin typeface="+mn-lt"/>
                <a:ea typeface="+mn-ea"/>
                <a:cs typeface="+mn-cs"/>
                <a:sym typeface="Helvetica"/>
                <a:hlinkClick r:id="rId4"/>
              </a:defRPr>
            </a:lvl1pPr>
          </a:lstStyle>
          <a:p>
            <a:pPr>
              <a:defRPr>
                <a:solidFill>
                  <a:srgbClr val="000000"/>
                </a:solidFill>
                <a:uFillTx/>
              </a:defRPr>
            </a:pPr>
            <a:r>
              <a:rPr>
                <a:solidFill>
                  <a:srgbClr val="0000FF"/>
                </a:solidFill>
                <a:uFill>
                  <a:solidFill>
                    <a:srgbClr val="0000FF"/>
                  </a:solidFill>
                </a:uFill>
                <a:hlinkClick r:id="rId4"/>
              </a:rPr>
              <a:t>https://www.youtube.com/watch?v=ah0UjOJ9sPA</a:t>
            </a:r>
          </a:p>
        </p:txBody>
      </p:sp>
      <p:sp>
        <p:nvSpPr>
          <p:cNvPr id="159" name="Shape 159"/>
          <p:cNvSpPr/>
          <p:nvPr/>
        </p:nvSpPr>
        <p:spPr>
          <a:xfrm>
            <a:off x="6143549" y="3340099"/>
            <a:ext cx="5762927" cy="45212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defRPr sz="2400"/>
            </a:pPr>
            <a:r>
              <a:t>Jusque là, pour Victor, une année scolaire c’est du saut à l’élastique sans l’élastique. il préfère écouter les Rolling Stones, se gaver de loukoums avec son copain Haïçam, parler mécanique avec son drôle de père…</a:t>
            </a:r>
          </a:p>
          <a:p>
            <a:pPr>
              <a:defRPr sz="2400"/>
            </a:pPr>
            <a:r>
              <a:t>Mais lorsque Marie-José, génie absolue, arrive dans sa vie un beau jour de contrôle de math, c’est tout son univers qui implose… Pourquoi soudainement cette première de la classe, violoncelliste de talent, va-t-elle avoir besoin de lui ?</a:t>
            </a:r>
          </a:p>
        </p:txBody>
      </p:sp>
      <p:sp>
        <p:nvSpPr>
          <p:cNvPr id="160" name="Shape 160"/>
          <p:cNvSpPr/>
          <p:nvPr/>
        </p:nvSpPr>
        <p:spPr>
          <a:xfrm>
            <a:off x="7892801" y="1190811"/>
            <a:ext cx="4017021" cy="61557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0433FF"/>
                </a:solidFill>
                <a:latin typeface="Times New Roman"/>
                <a:ea typeface="Times New Roman"/>
                <a:cs typeface="Times New Roman"/>
                <a:sym typeface="Times New Roman"/>
              </a:defRPr>
            </a:lvl1pPr>
          </a:lstStyle>
          <a:p>
            <a:r>
              <a:t>Le  Coeur en braille</a:t>
            </a:r>
          </a:p>
        </p:txBody>
      </p:sp>
      <p:sp>
        <p:nvSpPr>
          <p:cNvPr id="161" name="Shape 161"/>
          <p:cNvSpPr/>
          <p:nvPr/>
        </p:nvSpPr>
        <p:spPr>
          <a:xfrm>
            <a:off x="9093546" y="1863911"/>
            <a:ext cx="2615507" cy="61557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atin typeface="Times New Roman"/>
                <a:ea typeface="Times New Roman"/>
                <a:cs typeface="Times New Roman"/>
                <a:sym typeface="Times New Roman"/>
              </a:defRPr>
            </a:lvl1pPr>
          </a:lstStyle>
          <a:p>
            <a:r>
              <a:t>Pascal Ruter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5"/>
          <p:cNvGrpSpPr/>
          <p:nvPr/>
        </p:nvGrpSpPr>
        <p:grpSpPr>
          <a:xfrm>
            <a:off x="719320" y="1152280"/>
            <a:ext cx="4129540" cy="5952907"/>
            <a:chOff x="0" y="0"/>
            <a:chExt cx="4129538" cy="5952906"/>
          </a:xfrm>
        </p:grpSpPr>
        <p:pic>
          <p:nvPicPr>
            <p:cNvPr id="163" name="image6.tif"/>
            <p:cNvPicPr>
              <a:picLocks noChangeAspect="1"/>
            </p:cNvPicPr>
            <p:nvPr/>
          </p:nvPicPr>
          <p:blipFill>
            <a:blip r:embed="rId2" cstate="print">
              <a:extLst/>
            </a:blip>
            <a:stretch>
              <a:fillRect/>
            </a:stretch>
          </p:blipFill>
          <p:spPr>
            <a:xfrm>
              <a:off x="126999" y="88900"/>
              <a:ext cx="3875540" cy="5622706"/>
            </a:xfrm>
            <a:prstGeom prst="rect">
              <a:avLst/>
            </a:prstGeom>
            <a:ln w="12700" cap="flat">
              <a:noFill/>
              <a:miter lim="400000"/>
            </a:ln>
            <a:effectLst/>
          </p:spPr>
        </p:pic>
        <p:pic>
          <p:nvPicPr>
            <p:cNvPr id="164" name="image7.png"/>
            <p:cNvPicPr>
              <a:picLocks noChangeAspect="1"/>
            </p:cNvPicPr>
            <p:nvPr/>
          </p:nvPicPr>
          <p:blipFill>
            <a:blip r:embed="rId3" cstate="print">
              <a:extLst/>
            </a:blip>
            <a:stretch>
              <a:fillRect/>
            </a:stretch>
          </p:blipFill>
          <p:spPr>
            <a:xfrm>
              <a:off x="-1" y="-1"/>
              <a:ext cx="4129540" cy="5952907"/>
            </a:xfrm>
            <a:prstGeom prst="rect">
              <a:avLst/>
            </a:prstGeom>
            <a:ln w="12700" cap="flat">
              <a:noFill/>
              <a:miter lim="400000"/>
            </a:ln>
            <a:effectLst/>
          </p:spPr>
        </p:pic>
      </p:grpSp>
      <p:sp>
        <p:nvSpPr>
          <p:cNvPr id="166" name="Shape 166"/>
          <p:cNvSpPr/>
          <p:nvPr/>
        </p:nvSpPr>
        <p:spPr>
          <a:xfrm>
            <a:off x="5893691" y="3609934"/>
            <a:ext cx="6256846" cy="34163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defRPr sz="2400"/>
            </a:lvl1pPr>
          </a:lstStyle>
          <a:p>
            <a:r>
              <a:t>Bo et Hama travaillent dans la même usine. Elle est ouvrière de nuit, lui forgeron le jour. Dés le premier regard, ils tombent amoureux. Leur quotidien, rythmé par l’usine et les sorties au Castor blagueur, est heureux. Mais le jour où l’Usine explose, Bo et Hama perdent tout. Obligés de fuir la ville dévastée, ils débutent un fabuleux périple à travers des territoires inconnus…</a:t>
            </a:r>
          </a:p>
        </p:txBody>
      </p:sp>
      <p:sp>
        <p:nvSpPr>
          <p:cNvPr id="167" name="Shape 167"/>
          <p:cNvSpPr/>
          <p:nvPr/>
        </p:nvSpPr>
        <p:spPr>
          <a:xfrm>
            <a:off x="1653405" y="8870949"/>
            <a:ext cx="9418589"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b="1" u="sng">
                <a:solidFill>
                  <a:srgbClr val="0000FF"/>
                </a:solidFill>
                <a:uFill>
                  <a:solidFill>
                    <a:srgbClr val="0000FF"/>
                  </a:solidFill>
                </a:uFill>
                <a:latin typeface="+mn-lt"/>
                <a:ea typeface="+mn-ea"/>
                <a:cs typeface="+mn-cs"/>
                <a:sym typeface="Helvetica"/>
                <a:hlinkClick r:id="rId4"/>
              </a:defRPr>
            </a:lvl1pPr>
          </a:lstStyle>
          <a:p>
            <a:pPr>
              <a:defRPr>
                <a:solidFill>
                  <a:srgbClr val="000000"/>
                </a:solidFill>
                <a:uFillTx/>
              </a:defRPr>
            </a:pPr>
            <a:r>
              <a:rPr>
                <a:solidFill>
                  <a:srgbClr val="0000FF"/>
                </a:solidFill>
                <a:uFill>
                  <a:solidFill>
                    <a:srgbClr val="0000FF"/>
                  </a:solidFill>
                </a:uFill>
                <a:hlinkClick r:id="rId4"/>
              </a:rPr>
              <a:t>http://www.bondoux.net/mes_livres/romans/vivants/vivants.html</a:t>
            </a:r>
          </a:p>
        </p:txBody>
      </p:sp>
      <p:sp>
        <p:nvSpPr>
          <p:cNvPr id="168" name="Shape 168"/>
          <p:cNvSpPr/>
          <p:nvPr/>
        </p:nvSpPr>
        <p:spPr>
          <a:xfrm>
            <a:off x="6461419" y="841671"/>
            <a:ext cx="5877825" cy="59071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500" b="1">
                <a:solidFill>
                  <a:srgbClr val="0433FF"/>
                </a:solidFill>
                <a:latin typeface="Times New Roman"/>
                <a:ea typeface="Times New Roman"/>
                <a:cs typeface="Times New Roman"/>
                <a:sym typeface="Times New Roman"/>
              </a:defRPr>
            </a:lvl1pPr>
          </a:lstStyle>
          <a:p>
            <a:r>
              <a:t>Tant que nous sommes vivants</a:t>
            </a:r>
          </a:p>
        </p:txBody>
      </p:sp>
      <p:sp>
        <p:nvSpPr>
          <p:cNvPr id="169" name="Shape 169"/>
          <p:cNvSpPr/>
          <p:nvPr/>
        </p:nvSpPr>
        <p:spPr>
          <a:xfrm>
            <a:off x="7649977" y="1634039"/>
            <a:ext cx="4361483" cy="61557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atin typeface="Times New Roman"/>
                <a:ea typeface="Times New Roman"/>
                <a:cs typeface="Times New Roman"/>
                <a:sym typeface="Times New Roman"/>
              </a:defRPr>
            </a:lvl1pPr>
          </a:lstStyle>
          <a:p>
            <a:r>
              <a:t>Anne-Laure Bondoux</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3"/>
          <p:cNvGrpSpPr/>
          <p:nvPr/>
        </p:nvGrpSpPr>
        <p:grpSpPr>
          <a:xfrm>
            <a:off x="688257" y="1818355"/>
            <a:ext cx="4156219" cy="6269291"/>
            <a:chOff x="0" y="0"/>
            <a:chExt cx="4156218" cy="6269290"/>
          </a:xfrm>
        </p:grpSpPr>
        <p:pic>
          <p:nvPicPr>
            <p:cNvPr id="171" name="image7.tif"/>
            <p:cNvPicPr>
              <a:picLocks noChangeAspect="1"/>
            </p:cNvPicPr>
            <p:nvPr/>
          </p:nvPicPr>
          <p:blipFill>
            <a:blip r:embed="rId2" cstate="print">
              <a:extLst/>
            </a:blip>
            <a:stretch>
              <a:fillRect/>
            </a:stretch>
          </p:blipFill>
          <p:spPr>
            <a:xfrm>
              <a:off x="127000" y="88900"/>
              <a:ext cx="3902219" cy="5939091"/>
            </a:xfrm>
            <a:prstGeom prst="rect">
              <a:avLst/>
            </a:prstGeom>
            <a:ln w="12700" cap="flat">
              <a:noFill/>
              <a:miter lim="400000"/>
            </a:ln>
            <a:effectLst/>
          </p:spPr>
        </p:pic>
        <p:pic>
          <p:nvPicPr>
            <p:cNvPr id="172" name="image8.png"/>
            <p:cNvPicPr>
              <a:picLocks noChangeAspect="1"/>
            </p:cNvPicPr>
            <p:nvPr/>
          </p:nvPicPr>
          <p:blipFill>
            <a:blip r:embed="rId3" cstate="print">
              <a:extLst/>
            </a:blip>
            <a:stretch>
              <a:fillRect/>
            </a:stretch>
          </p:blipFill>
          <p:spPr>
            <a:xfrm>
              <a:off x="0" y="-1"/>
              <a:ext cx="4156219" cy="6269292"/>
            </a:xfrm>
            <a:prstGeom prst="rect">
              <a:avLst/>
            </a:prstGeom>
            <a:ln w="12700" cap="flat">
              <a:noFill/>
              <a:miter lim="400000"/>
            </a:ln>
            <a:effectLst/>
          </p:spPr>
        </p:pic>
      </p:grpSp>
      <p:sp>
        <p:nvSpPr>
          <p:cNvPr id="174" name="Shape 174"/>
          <p:cNvSpPr/>
          <p:nvPr/>
        </p:nvSpPr>
        <p:spPr>
          <a:xfrm>
            <a:off x="6493155" y="4212687"/>
            <a:ext cx="851410" cy="495302"/>
          </a:xfrm>
          <a:prstGeom prst="rect">
            <a:avLst/>
          </a:prstGeom>
          <a:ln w="25400">
            <a:solidFill>
              <a:srgbClr val="85888D"/>
            </a:solidFill>
            <a:miter lim="400000"/>
          </a:ln>
        </p:spPr>
        <p:txBody>
          <a:bodyPr lIns="50800" tIns="50800" rIns="50800" bIns="50800" anchor="ctr"/>
          <a:lstStyle/>
          <a:p>
            <a:pPr>
              <a:defRPr sz="2400"/>
            </a:pPr>
            <a:endParaRPr/>
          </a:p>
        </p:txBody>
      </p:sp>
      <p:sp>
        <p:nvSpPr>
          <p:cNvPr id="175" name="Shape 175"/>
          <p:cNvSpPr/>
          <p:nvPr/>
        </p:nvSpPr>
        <p:spPr>
          <a:xfrm>
            <a:off x="5969284" y="3228436"/>
            <a:ext cx="6270684" cy="4521205"/>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defRPr sz="2400"/>
            </a:pPr>
            <a:r>
              <a:t>L'année de ses 16 ans TRAVIS est frappé par une leucémie incurable. Il a accepté la folle proposition des médecins : laisser mourir son corps et </a:t>
            </a:r>
            <a:r>
              <a:rPr b="1" u="sng">
                <a:latin typeface="+mn-lt"/>
                <a:ea typeface="+mn-ea"/>
                <a:cs typeface="+mn-cs"/>
                <a:sym typeface="Helvetica"/>
              </a:rPr>
              <a:t>cryogéniser</a:t>
            </a:r>
            <a:r>
              <a:t> sa tête, dans l'espoir que les progrès scientifiques permettront de la greffer un jour sur le corps d'un donneur.</a:t>
            </a:r>
          </a:p>
          <a:p>
            <a:pPr>
              <a:defRPr sz="2400"/>
            </a:pPr>
            <a:r>
              <a:t>Cinq ans plus tard, il revient à la vie.</a:t>
            </a:r>
          </a:p>
          <a:p>
            <a:pPr>
              <a:defRPr sz="2400"/>
            </a:pPr>
            <a:r>
              <a:t>Il a toujours 16 ans, mais autour de lui tout  a changé : sa maison, ses parents, son meilleur ami et surtout son amour de toujours, Cate, qui vient de fêter ses 21 ans...</a:t>
            </a:r>
          </a:p>
        </p:txBody>
      </p:sp>
      <p:sp>
        <p:nvSpPr>
          <p:cNvPr id="176" name="Shape 176"/>
          <p:cNvSpPr/>
          <p:nvPr/>
        </p:nvSpPr>
        <p:spPr>
          <a:xfrm>
            <a:off x="7391375" y="1190811"/>
            <a:ext cx="4826050" cy="61557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0433FF"/>
                </a:solidFill>
                <a:latin typeface="Times New Roman"/>
                <a:ea typeface="Times New Roman"/>
                <a:cs typeface="Times New Roman"/>
                <a:sym typeface="Times New Roman"/>
              </a:defRPr>
            </a:lvl1pPr>
          </a:lstStyle>
          <a:p>
            <a:r>
              <a:t>A la poursuite de ma vie</a:t>
            </a:r>
          </a:p>
        </p:txBody>
      </p:sp>
      <p:sp>
        <p:nvSpPr>
          <p:cNvPr id="177" name="Shape 177"/>
          <p:cNvSpPr/>
          <p:nvPr/>
        </p:nvSpPr>
        <p:spPr>
          <a:xfrm>
            <a:off x="8700889" y="2141153"/>
            <a:ext cx="3578622" cy="49289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800" b="1">
                <a:latin typeface="Times New Roman"/>
                <a:ea typeface="Times New Roman"/>
                <a:cs typeface="Times New Roman"/>
                <a:sym typeface="Times New Roman"/>
              </a:defRPr>
            </a:lvl1pPr>
          </a:lstStyle>
          <a:p>
            <a:r>
              <a:t>John Corey WHALEY</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631</Words>
  <Application>Microsoft Office PowerPoint</Application>
  <PresentationFormat>Personnalisé</PresentationFormat>
  <Paragraphs>37</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White</vt:lpstr>
      <vt:lpstr>L’AMOUR...  au XXIe siècle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L’AMOUR ..  au XXIe siècle!</dc:title>
  <cp:lastModifiedBy>pdanset</cp:lastModifiedBy>
  <cp:revision>5</cp:revision>
  <dcterms:modified xsi:type="dcterms:W3CDTF">2016-12-14T08:24:00Z</dcterms:modified>
</cp:coreProperties>
</file>