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,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 photos, portrait et pay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,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1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2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3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 4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/>
          </a:lstStyle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Texte niveau 1</a:t>
            </a:r>
            <a:endParaRPr sz="2600">
              <a:solidFill>
                <a:srgbClr val="A9A9A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Texte niveau 2</a:t>
            </a:r>
            <a:endParaRPr sz="2600">
              <a:solidFill>
                <a:srgbClr val="A9A9A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Texte niveau 3</a:t>
            </a:r>
            <a:endParaRPr sz="2600">
              <a:solidFill>
                <a:srgbClr val="A9A9A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Texte niveau 4</a:t>
            </a:r>
            <a:endParaRPr sz="2600">
              <a:solidFill>
                <a:srgbClr val="A9A9A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200"/>
              <a:t>Texte du titre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 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hyperlink" Target="mailto:pg.danset@francs-bourgeois.fr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Become someone else.jpg"/>
          <p:cNvPicPr/>
          <p:nvPr/>
        </p:nvPicPr>
        <p:blipFill>
          <a:blip r:embed="rId2">
            <a:extLst/>
          </a:blip>
          <a:srcRect l="10797" t="2452" r="10797" b="6127"/>
          <a:stretch>
            <a:fillRect/>
          </a:stretch>
        </p:blipFill>
        <p:spPr>
          <a:xfrm>
            <a:off x="0" y="0"/>
            <a:ext cx="130048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1ES3 | Français  Présentation de l’année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M. Danset, 16 sept. 2014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apture d’écran 2013-08-30 à 16.16.59 - mail.png"/>
          <p:cNvPicPr/>
          <p:nvPr/>
        </p:nvPicPr>
        <p:blipFill>
          <a:blip r:embed="rId2">
            <a:extLst/>
          </a:blip>
          <a:srcRect l="0" t="10892" r="0" b="25"/>
          <a:stretch>
            <a:fillRect/>
          </a:stretch>
        </p:blipFill>
        <p:spPr>
          <a:xfrm>
            <a:off x="0" y="0"/>
            <a:ext cx="130048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Pour me contacter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7848600" y="7975600"/>
            <a:ext cx="4953000" cy="130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A7A7A"/>
                </a:solidFill>
              </a:rPr>
              <a:t>Via Lettrines ou directement :</a:t>
            </a:r>
            <a:endParaRPr sz="2600">
              <a:solidFill>
                <a:srgbClr val="7A7A7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A7A7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A7A7A"/>
                </a:solidFill>
                <a:hlinkClick r:id="rId3" invalidUrl="" action="" tgtFrame="" tooltip="" history="1" highlightClick="0" endSnd="0"/>
              </a:rPr>
              <a:t>pg.danset@francs-bourgeois.fr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Merci de votre attention.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Camus-L-Etranger-couvs-compilees.jpg"/>
          <p:cNvPicPr/>
          <p:nvPr/>
        </p:nvPicPr>
        <p:blipFill>
          <a:blip r:embed="rId2">
            <a:extLst/>
          </a:blip>
          <a:srcRect l="0" t="214" r="0" b="32449"/>
          <a:stretch>
            <a:fillRect/>
          </a:stretch>
        </p:blipFill>
        <p:spPr>
          <a:xfrm>
            <a:off x="520700" y="508000"/>
            <a:ext cx="8369300" cy="797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Montaigne-par-Bilal.jpg"/>
          <p:cNvPicPr/>
          <p:nvPr/>
        </p:nvPicPr>
        <p:blipFill>
          <a:blip r:embed="rId3">
            <a:extLst/>
          </a:blip>
          <a:srcRect l="0" t="18537" r="387" b="25850"/>
          <a:stretch>
            <a:fillRect/>
          </a:stretch>
        </p:blipFill>
        <p:spPr>
          <a:xfrm>
            <a:off x="9232900" y="3289300"/>
            <a:ext cx="32639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Courbet-Portrait_of_Baudelaire.jpg"/>
          <p:cNvPicPr/>
          <p:nvPr/>
        </p:nvPicPr>
        <p:blipFill>
          <a:blip r:embed="rId4">
            <a:extLst/>
          </a:blip>
          <a:srcRect l="0" t="5480" r="0" b="5916"/>
          <a:stretch>
            <a:fillRect/>
          </a:stretch>
        </p:blipFill>
        <p:spPr>
          <a:xfrm>
            <a:off x="9220200" y="6019800"/>
            <a:ext cx="3276600" cy="246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Dom Juan Mesguich Sganarelle-DJ.jpg"/>
          <p:cNvPicPr/>
          <p:nvPr/>
        </p:nvPicPr>
        <p:blipFill>
          <a:blip r:embed="rId5">
            <a:extLst/>
          </a:blip>
          <a:srcRect l="15657" t="0" r="9536" b="0"/>
          <a:stretch>
            <a:fillRect/>
          </a:stretch>
        </p:blipFill>
        <p:spPr>
          <a:xfrm>
            <a:off x="9220200" y="508000"/>
            <a:ext cx="3276600" cy="24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body" idx="1"/>
          </p:nvPr>
        </p:nvSpPr>
        <p:spPr>
          <a:xfrm>
            <a:off x="431800" y="8813800"/>
            <a:ext cx="12192000" cy="812800"/>
          </a:xfrm>
          <a:prstGeom prst="rect">
            <a:avLst/>
          </a:prstGeom>
        </p:spPr>
        <p:txBody>
          <a:bodyPr/>
          <a:lstStyle>
            <a:lvl1pPr algn="just">
              <a:defRPr spc="39"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pc="0" sz="1800"/>
            </a:pPr>
            <a:r>
              <a:rPr spc="39" sz="4000"/>
              <a:t>Les principales œuvres de l’année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Au-boulot.jpg"/>
          <p:cNvPicPr/>
          <p:nvPr/>
        </p:nvPicPr>
        <p:blipFill>
          <a:blip r:embed="rId2">
            <a:extLst/>
          </a:blip>
          <a:srcRect l="21677" t="0" r="28774" b="0"/>
          <a:stretch>
            <a:fillRect/>
          </a:stretch>
        </p:blipFill>
        <p:spPr>
          <a:xfrm>
            <a:off x="6502400" y="0"/>
            <a:ext cx="6502400" cy="98425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L’épreuve écrite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571500" y="2324100"/>
            <a:ext cx="5080000" cy="7264400"/>
          </a:xfrm>
          <a:prstGeom prst="rect">
            <a:avLst/>
          </a:prstGeom>
        </p:spPr>
        <p:txBody>
          <a:bodyPr/>
          <a:lstStyle/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Coefficient 2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4 heures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Corpus de 3 à 5 textes portant sur un (ou deux) objets d’étude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Question sur le corpus (4 points)...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... suivie d’un travail au choix : commentaire, dissertation ou invention (16 points)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Moyenne nationale : 9/20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acYoga.jpg"/>
          <p:cNvPicPr/>
          <p:nvPr/>
        </p:nvPicPr>
        <p:blipFill>
          <a:blip r:embed="rId2">
            <a:extLst/>
          </a:blip>
          <a:srcRect l="10444" t="0" r="1280" b="0"/>
          <a:stretch>
            <a:fillRect/>
          </a:stretch>
        </p:blipFill>
        <p:spPr>
          <a:xfrm>
            <a:off x="6502400" y="2244187"/>
            <a:ext cx="6502400" cy="525252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L’écrit : historique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571500" y="2324099"/>
            <a:ext cx="5080000" cy="7261574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Les objets d’étude « tombés » lors des dix dernières sessions :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2014 : poésie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2013 : roman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2012 : poésie &amp; argumentation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2011 : roman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2010 : argumentation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2009 : théâtre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2008 : roman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2007 : argumentation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2006 : argumentation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2005 : poésie</a:t>
            </a:r>
            <a:endParaRPr sz="2600">
              <a:solidFill>
                <a:srgbClr val="747474"/>
              </a:solidFill>
            </a:endParaRPr>
          </a:p>
          <a:p>
            <a:pPr lvl="0">
              <a:spcBef>
                <a:spcPts val="1000"/>
              </a:spcBef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2004 : théâtre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m-photo-248987.jpg"/>
          <p:cNvPicPr/>
          <p:nvPr/>
        </p:nvPicPr>
        <p:blipFill>
          <a:blip r:embed="rId2">
            <a:extLst/>
          </a:blip>
          <a:srcRect l="5506" t="0" r="13675" b="0"/>
          <a:stretch>
            <a:fillRect/>
          </a:stretch>
        </p:blipFill>
        <p:spPr>
          <a:xfrm>
            <a:off x="6502400" y="1788922"/>
            <a:ext cx="6502400" cy="616305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L’épreuve orale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571500" y="2324100"/>
            <a:ext cx="5080000" cy="7277100"/>
          </a:xfrm>
          <a:prstGeom prst="rect">
            <a:avLst/>
          </a:prstGeom>
        </p:spPr>
        <p:txBody>
          <a:bodyPr/>
          <a:lstStyle/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Coefficient 2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30 mn de préparation,</a:t>
            </a:r>
            <a:br>
              <a:rPr sz="2600">
                <a:solidFill>
                  <a:srgbClr val="747474"/>
                </a:solidFill>
              </a:rPr>
            </a:br>
            <a:r>
              <a:rPr sz="2600">
                <a:solidFill>
                  <a:srgbClr val="747474"/>
                </a:solidFill>
              </a:rPr>
              <a:t>20 mn d’oral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Un oral de 10 mn pour répondre à une question portant sur l’un des 20 à 25 textes étudiés dans l’année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Un entretien de 10 mn portant sur l’une des quatre séquences de l’année</a:t>
            </a:r>
            <a:endParaRPr sz="2600">
              <a:solidFill>
                <a:srgbClr val="747474"/>
              </a:solidFill>
            </a:endParaRPr>
          </a:p>
          <a:p>
            <a:pPr lvl="0">
              <a:buSzPct val="75000"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Moyenne nationale : 11/20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le-de-livres-double-hélice2.jpg"/>
          <p:cNvPicPr/>
          <p:nvPr/>
        </p:nvPicPr>
        <p:blipFill>
          <a:blip r:embed="rId2">
            <a:extLst/>
          </a:blip>
          <a:srcRect l="2063" t="0" r="9890" b="0"/>
          <a:stretch>
            <a:fillRect/>
          </a:stretch>
        </p:blipFill>
        <p:spPr>
          <a:xfrm>
            <a:off x="6502400" y="0"/>
            <a:ext cx="6502400" cy="984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La préparation à l’examen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571500" y="5016500"/>
            <a:ext cx="5080000" cy="444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6 devoirs sur table dont 4 de 4h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2 oraux blancs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Des entraînements écrits et oraux </a:t>
            </a:r>
            <a:br>
              <a:rPr sz="2600">
                <a:solidFill>
                  <a:srgbClr val="747474"/>
                </a:solidFill>
              </a:rPr>
            </a:br>
            <a:r>
              <a:rPr sz="2600">
                <a:solidFill>
                  <a:srgbClr val="747474"/>
                </a:solidFill>
              </a:rPr>
              <a:t>en classe et à la maison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Plusieurs lectures à la maison</a:t>
            </a:r>
            <a:br>
              <a:rPr sz="2600">
                <a:solidFill>
                  <a:srgbClr val="747474"/>
                </a:solidFill>
              </a:rPr>
            </a:br>
            <a:r>
              <a:rPr sz="2600">
                <a:solidFill>
                  <a:srgbClr val="747474"/>
                </a:solidFill>
              </a:rPr>
              <a:t>pour chaque séquence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Theâtre.jpg"/>
          <p:cNvPicPr/>
          <p:nvPr/>
        </p:nvPicPr>
        <p:blipFill>
          <a:blip r:embed="rId2">
            <a:extLst/>
          </a:blip>
          <a:srcRect l="34546" t="0" r="21454" b="0"/>
          <a:stretch>
            <a:fillRect/>
          </a:stretch>
        </p:blipFill>
        <p:spPr>
          <a:xfrm>
            <a:off x="6502400" y="0"/>
            <a:ext cx="6502400" cy="984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Les sorties au théâtre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571500" y="5016500"/>
            <a:ext cx="5080000" cy="444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4 à 5 spectacles selon les possibilités, pour s’enrichir 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au contact d’un théâtre vivant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Des pièces classiques, des mises en scène contemporaines</a:t>
            </a: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Des sorties susceptibles de nourrir l’entretien à l’oral du Bac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nterros des lycées.jpg"/>
          <p:cNvPicPr/>
          <p:nvPr/>
        </p:nvPicPr>
        <p:blipFill>
          <a:blip r:embed="rId2">
            <a:extLst/>
          </a:blip>
          <a:srcRect l="0" t="384" r="0" b="318"/>
          <a:stretch>
            <a:fillRect/>
          </a:stretch>
        </p:blipFill>
        <p:spPr>
          <a:xfrm>
            <a:off x="6502400" y="0"/>
            <a:ext cx="6502400" cy="984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Livres et manuels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571500" y="5016500"/>
            <a:ext cx="5080000" cy="3543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Deux manuels : </a:t>
            </a:r>
            <a:r>
              <a:rPr i="1" sz="2600">
                <a:solidFill>
                  <a:srgbClr val="747474"/>
                </a:solidFill>
              </a:rPr>
              <a:t>Français Méthodes</a:t>
            </a:r>
            <a:r>
              <a:rPr sz="2600">
                <a:solidFill>
                  <a:srgbClr val="747474"/>
                </a:solidFill>
              </a:rPr>
              <a:t> et </a:t>
            </a:r>
            <a:r>
              <a:rPr i="1" sz="2600">
                <a:solidFill>
                  <a:srgbClr val="747474"/>
                </a:solidFill>
              </a:rPr>
              <a:t>L’écume des lettres</a:t>
            </a:r>
            <a:endParaRPr i="1"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i="1" sz="2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Un livre recommandé : </a:t>
            </a:r>
            <a:r>
              <a:rPr i="1" sz="2600">
                <a:solidFill>
                  <a:srgbClr val="747474"/>
                </a:solidFill>
              </a:rPr>
              <a:t>Interros des lycées</a:t>
            </a:r>
            <a:r>
              <a:rPr sz="2600">
                <a:solidFill>
                  <a:srgbClr val="747474"/>
                </a:solidFill>
              </a:rPr>
              <a:t> </a:t>
            </a:r>
            <a:r>
              <a:rPr i="1" sz="2600">
                <a:solidFill>
                  <a:srgbClr val="747474"/>
                </a:solidFill>
              </a:rPr>
              <a:t>- Français</a:t>
            </a:r>
            <a:r>
              <a:rPr sz="2600">
                <a:solidFill>
                  <a:srgbClr val="747474"/>
                </a:solidFill>
              </a:rPr>
              <a:t>, </a:t>
            </a:r>
            <a:br>
              <a:rPr sz="2600">
                <a:solidFill>
                  <a:srgbClr val="747474"/>
                </a:solidFill>
              </a:rPr>
            </a:br>
            <a:r>
              <a:rPr sz="2600">
                <a:solidFill>
                  <a:srgbClr val="747474"/>
                </a:solidFill>
              </a:rPr>
              <a:t>avec des copies modèles </a:t>
            </a:r>
            <a:br>
              <a:rPr sz="2600">
                <a:solidFill>
                  <a:srgbClr val="747474"/>
                </a:solidFill>
              </a:rPr>
            </a:br>
            <a:r>
              <a:rPr sz="2600">
                <a:solidFill>
                  <a:srgbClr val="747474"/>
                </a:solidFill>
              </a:rPr>
              <a:t>et des copies d’élèves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apture Lettrines.png"/>
          <p:cNvPicPr/>
          <p:nvPr/>
        </p:nvPicPr>
        <p:blipFill>
          <a:blip r:embed="rId2">
            <a:extLst/>
          </a:blip>
          <a:srcRect l="0" t="0" r="0" b="4806"/>
          <a:stretch>
            <a:fillRect/>
          </a:stretch>
        </p:blipFill>
        <p:spPr>
          <a:xfrm>
            <a:off x="0" y="-101600"/>
            <a:ext cx="130048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Lettrines.net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7861300" y="8178800"/>
            <a:ext cx="4953000" cy="901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A7A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A7A7A"/>
                </a:solidFill>
              </a:rPr>
              <a:t>Un site web avec des compléments au cours </a:t>
            </a:r>
          </a:p>
        </p:txBody>
      </p:sp>
    </p:spTree>
  </p:cSld>
  <p:clrMapOvr>
    <a:masterClrMapping/>
  </p:clrMapOvr>
  <p:transition spd="slow" advClick="1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