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6" r:id="rId8"/>
    <p:sldId id="262" r:id="rId9"/>
    <p:sldId id="263" r:id="rId10"/>
    <p:sldId id="264" r:id="rId11"/>
    <p:sldId id="267" r:id="rId12"/>
    <p:sldId id="270" r:id="rId13"/>
    <p:sldId id="268" r:id="rId14"/>
    <p:sldId id="265" r:id="rId15"/>
    <p:sldId id="269"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09" autoAdjust="0"/>
    <p:restoredTop sz="94707" autoAdjust="0"/>
  </p:normalViewPr>
  <p:slideViewPr>
    <p:cSldViewPr>
      <p:cViewPr varScale="1">
        <p:scale>
          <a:sx n="88" d="100"/>
          <a:sy n="88" d="100"/>
        </p:scale>
        <p:origin x="-630" y="-96"/>
      </p:cViewPr>
      <p:guideLst>
        <p:guide orient="horz" pos="2160"/>
        <p:guide pos="2880"/>
      </p:guideLst>
    </p:cSldViewPr>
  </p:slideViewPr>
  <p:outlineViewPr>
    <p:cViewPr>
      <p:scale>
        <a:sx n="33" d="100"/>
        <a:sy n="33" d="100"/>
      </p:scale>
      <p:origin x="48" y="489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Sous-titr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Titr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fr-FR" smtClean="0"/>
              <a:t>Cliquez pour modifier le style du titre</a:t>
            </a:r>
            <a:endParaRPr kumimoji="0" lang="en-US"/>
          </a:p>
        </p:txBody>
      </p:sp>
      <p:cxnSp>
        <p:nvCxnSpPr>
          <p:cNvPr id="8" name="Connecteur droit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Espace réservé de la date 14"/>
          <p:cNvSpPr>
            <a:spLocks noGrp="1"/>
          </p:cNvSpPr>
          <p:nvPr>
            <p:ph type="dt" sz="half" idx="10"/>
          </p:nvPr>
        </p:nvSpPr>
        <p:spPr/>
        <p:txBody>
          <a:bodyPr/>
          <a:lstStyle/>
          <a:p>
            <a:fld id="{94719DA6-4C83-4077-9C44-46AEEAAD10C5}" type="datetimeFigureOut">
              <a:rPr lang="fr-FR" smtClean="0"/>
              <a:pPr/>
              <a:t>24/03/2013</a:t>
            </a:fld>
            <a:endParaRPr lang="fr-FR" dirty="0"/>
          </a:p>
        </p:txBody>
      </p:sp>
      <p:sp>
        <p:nvSpPr>
          <p:cNvPr id="16" name="Espace réservé du numéro de diapositive 15"/>
          <p:cNvSpPr>
            <a:spLocks noGrp="1"/>
          </p:cNvSpPr>
          <p:nvPr>
            <p:ph type="sldNum" sz="quarter" idx="11"/>
          </p:nvPr>
        </p:nvSpPr>
        <p:spPr/>
        <p:txBody>
          <a:bodyPr/>
          <a:lstStyle/>
          <a:p>
            <a:fld id="{AFE98018-0F53-4DA0-9EE4-88CEF8397D93}" type="slidenum">
              <a:rPr lang="fr-FR" smtClean="0"/>
              <a:pPr/>
              <a:t>‹N°›</a:t>
            </a:fld>
            <a:endParaRPr lang="fr-FR" dirty="0"/>
          </a:p>
        </p:txBody>
      </p:sp>
      <p:sp>
        <p:nvSpPr>
          <p:cNvPr id="17" name="Espace réservé du pied de page 16"/>
          <p:cNvSpPr>
            <a:spLocks noGrp="1"/>
          </p:cNvSpPr>
          <p:nvPr>
            <p:ph type="ftr" sz="quarter" idx="12"/>
          </p:nvPr>
        </p:nvSpPr>
        <p:spPr/>
        <p:txBody>
          <a:bodyPr/>
          <a:lstStyle/>
          <a:p>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4719DA6-4C83-4077-9C44-46AEEAAD10C5}" type="datetimeFigureOut">
              <a:rPr lang="fr-FR" smtClean="0"/>
              <a:pPr/>
              <a:t>24/03/2013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FE98018-0F53-4DA0-9EE4-88CEF8397D93}"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4719DA6-4C83-4077-9C44-46AEEAAD10C5}" type="datetimeFigureOut">
              <a:rPr lang="fr-FR" smtClean="0"/>
              <a:pPr/>
              <a:t>24/03/2013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FE98018-0F53-4DA0-9EE4-88CEF8397D93}"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57200" y="1524000"/>
            <a:ext cx="8229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4" name="Espace réservé de la date 13"/>
          <p:cNvSpPr>
            <a:spLocks noGrp="1"/>
          </p:cNvSpPr>
          <p:nvPr>
            <p:ph type="dt" sz="half" idx="14"/>
          </p:nvPr>
        </p:nvSpPr>
        <p:spPr/>
        <p:txBody>
          <a:bodyPr/>
          <a:lstStyle/>
          <a:p>
            <a:fld id="{94719DA6-4C83-4077-9C44-46AEEAAD10C5}" type="datetimeFigureOut">
              <a:rPr lang="fr-FR" smtClean="0"/>
              <a:pPr/>
              <a:t>24/03/2013</a:t>
            </a:fld>
            <a:endParaRPr lang="fr-FR" dirty="0"/>
          </a:p>
        </p:txBody>
      </p:sp>
      <p:sp>
        <p:nvSpPr>
          <p:cNvPr id="15" name="Espace réservé du numéro de diapositive 14"/>
          <p:cNvSpPr>
            <a:spLocks noGrp="1"/>
          </p:cNvSpPr>
          <p:nvPr>
            <p:ph type="sldNum" sz="quarter" idx="15"/>
          </p:nvPr>
        </p:nvSpPr>
        <p:spPr/>
        <p:txBody>
          <a:bodyPr/>
          <a:lstStyle>
            <a:lvl1pPr algn="ctr">
              <a:defRPr/>
            </a:lvl1pPr>
          </a:lstStyle>
          <a:p>
            <a:fld id="{AFE98018-0F53-4DA0-9EE4-88CEF8397D93}" type="slidenum">
              <a:rPr lang="fr-FR" smtClean="0"/>
              <a:pPr/>
              <a:t>‹N°›</a:t>
            </a:fld>
            <a:endParaRPr lang="fr-FR" dirty="0"/>
          </a:p>
        </p:txBody>
      </p:sp>
      <p:sp>
        <p:nvSpPr>
          <p:cNvPr id="16" name="Espace réservé du pied de page 15"/>
          <p:cNvSpPr>
            <a:spLocks noGrp="1"/>
          </p:cNvSpPr>
          <p:nvPr>
            <p:ph type="ftr" sz="quarter" idx="16"/>
          </p:nvPr>
        </p:nvSpPr>
        <p:spPr/>
        <p:txBody>
          <a:bodyPr/>
          <a:lstStyle/>
          <a:p>
            <a:endParaRPr lang="fr-FR" dirty="0"/>
          </a:p>
        </p:txBody>
      </p:sp>
      <p:sp>
        <p:nvSpPr>
          <p:cNvPr id="17" name="Titre 16"/>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94719DA6-4C83-4077-9C44-46AEEAAD10C5}" type="datetimeFigureOut">
              <a:rPr lang="fr-FR" smtClean="0"/>
              <a:pPr/>
              <a:t>24/03/2013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FE98018-0F53-4DA0-9EE4-88CEF8397D93}" type="slidenum">
              <a:rPr lang="fr-FR" smtClean="0"/>
              <a:pPr/>
              <a:t>‹N°›</a:t>
            </a:fld>
            <a:endParaRPr lang="fr-FR" dirty="0"/>
          </a:p>
        </p:txBody>
      </p:sp>
      <p:sp>
        <p:nvSpPr>
          <p:cNvPr id="2" name="Titr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cxnSp>
        <p:nvCxnSpPr>
          <p:cNvPr id="7" name="Connecteur droit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94719DA6-4C83-4077-9C44-46AEEAAD10C5}" type="datetimeFigureOut">
              <a:rPr lang="fr-FR" smtClean="0"/>
              <a:pPr/>
              <a:t>24/03/2013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FE98018-0F53-4DA0-9EE4-88CEF8397D93}" type="slidenum">
              <a:rPr lang="fr-FR" smtClean="0"/>
              <a:pPr/>
              <a:t>‹N°›</a:t>
            </a:fld>
            <a:endParaRPr lang="fr-FR" dirty="0"/>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11" name="Espace réservé du contenu 10"/>
          <p:cNvSpPr>
            <a:spLocks noGrp="1"/>
          </p:cNvSpPr>
          <p:nvPr>
            <p:ph sz="half" idx="1"/>
          </p:nvPr>
        </p:nvSpPr>
        <p:spPr>
          <a:xfrm>
            <a:off x="457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AFE98018-0F53-4DA0-9EE4-88CEF8397D93}" type="slidenum">
              <a:rPr lang="fr-FR" smtClean="0"/>
              <a:pPr/>
              <a:t>‹N°›</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7" name="Espace réservé de la date 6"/>
          <p:cNvSpPr>
            <a:spLocks noGrp="1"/>
          </p:cNvSpPr>
          <p:nvPr>
            <p:ph type="dt" sz="half" idx="10"/>
          </p:nvPr>
        </p:nvSpPr>
        <p:spPr/>
        <p:txBody>
          <a:bodyPr/>
          <a:lstStyle/>
          <a:p>
            <a:fld id="{94719DA6-4C83-4077-9C44-46AEEAAD10C5}" type="datetimeFigureOut">
              <a:rPr lang="fr-FR" smtClean="0"/>
              <a:pPr/>
              <a:t>24/03/2013</a:t>
            </a:fld>
            <a:endParaRPr lang="fr-FR" dirty="0"/>
          </a:p>
        </p:txBody>
      </p:sp>
      <p:sp>
        <p:nvSpPr>
          <p:cNvPr id="3" name="Espace réservé du text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32" name="Espace réservé du contenu 31"/>
          <p:cNvSpPr>
            <a:spLocks noGrp="1"/>
          </p:cNvSpPr>
          <p:nvPr>
            <p:ph sz="half" idx="2"/>
          </p:nvPr>
        </p:nvSpPr>
        <p:spPr>
          <a:xfrm>
            <a:off x="457200"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4" name="Espace réservé du contenu 33"/>
          <p:cNvSpPr>
            <a:spLocks noGrp="1"/>
          </p:cNvSpPr>
          <p:nvPr>
            <p:ph sz="quarter" idx="4"/>
          </p:nvPr>
        </p:nvSpPr>
        <p:spPr>
          <a:xfrm>
            <a:off x="4649788"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 name="Titre 1"/>
          <p:cNvSpPr>
            <a:spLocks noGrp="1"/>
          </p:cNvSpPr>
          <p:nvPr>
            <p:ph type="title"/>
          </p:nvPr>
        </p:nvSpPr>
        <p:spPr>
          <a:xfrm>
            <a:off x="457200" y="155448"/>
            <a:ext cx="8229600" cy="1143000"/>
          </a:xfrm>
        </p:spPr>
        <p:txBody>
          <a:bodyPr anchor="b" anchorCtr="0"/>
          <a:lstStyle>
            <a:lvl1pPr>
              <a:defRPr/>
            </a:lvl1pPr>
          </a:lstStyle>
          <a:p>
            <a:r>
              <a:rPr kumimoji="0" lang="fr-FR" smtClean="0"/>
              <a:t>Cliquez pour modifier le style du titre</a:t>
            </a:r>
            <a:endParaRPr kumimoji="0" lang="en-US"/>
          </a:p>
        </p:txBody>
      </p:sp>
      <p:sp>
        <p:nvSpPr>
          <p:cNvPr id="12" name="Espace réservé du text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cxnSp>
        <p:nvCxnSpPr>
          <p:cNvPr id="10" name="Connecteur droit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94719DA6-4C83-4077-9C44-46AEEAAD10C5}" type="datetimeFigureOut">
              <a:rPr lang="fr-FR" smtClean="0"/>
              <a:pPr/>
              <a:t>24/03/2013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AFE98018-0F53-4DA0-9EE4-88CEF8397D93}" type="slidenum">
              <a:rPr lang="fr-FR" smtClean="0"/>
              <a:pPr/>
              <a:t>‹N°›</a:t>
            </a:fld>
            <a:endParaRPr lang="fr-FR" dirty="0"/>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4719DA6-4C83-4077-9C44-46AEEAAD10C5}" type="datetimeFigureOut">
              <a:rPr lang="fr-FR" smtClean="0"/>
              <a:pPr/>
              <a:t>24/03/2013</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AFE98018-0F53-4DA0-9EE4-88CEF8397D93}"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9" name="Espace réservé du contenu 28"/>
          <p:cNvSpPr>
            <a:spLocks noGrp="1"/>
          </p:cNvSpPr>
          <p:nvPr>
            <p:ph sz="quarter" idx="1"/>
          </p:nvPr>
        </p:nvSpPr>
        <p:spPr>
          <a:xfrm>
            <a:off x="457200" y="457200"/>
            <a:ext cx="6248400" cy="5715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 name="Espace réservé du texte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31" name="Titr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8" name="Espace réservé de la date 7"/>
          <p:cNvSpPr>
            <a:spLocks noGrp="1"/>
          </p:cNvSpPr>
          <p:nvPr>
            <p:ph type="dt" sz="half" idx="14"/>
          </p:nvPr>
        </p:nvSpPr>
        <p:spPr/>
        <p:txBody>
          <a:bodyPr/>
          <a:lstStyle/>
          <a:p>
            <a:fld id="{94719DA6-4C83-4077-9C44-46AEEAAD10C5}" type="datetimeFigureOut">
              <a:rPr lang="fr-FR" smtClean="0"/>
              <a:pPr/>
              <a:t>24/03/2013</a:t>
            </a:fld>
            <a:endParaRPr lang="fr-FR" dirty="0"/>
          </a:p>
        </p:txBody>
      </p:sp>
      <p:sp>
        <p:nvSpPr>
          <p:cNvPr id="9" name="Espace réservé du numéro de diapositive 8"/>
          <p:cNvSpPr>
            <a:spLocks noGrp="1"/>
          </p:cNvSpPr>
          <p:nvPr>
            <p:ph type="sldNum" sz="quarter" idx="15"/>
          </p:nvPr>
        </p:nvSpPr>
        <p:spPr/>
        <p:txBody>
          <a:bodyPr/>
          <a:lstStyle/>
          <a:p>
            <a:fld id="{AFE98018-0F53-4DA0-9EE4-88CEF8397D93}" type="slidenum">
              <a:rPr lang="fr-FR" smtClean="0"/>
              <a:pPr/>
              <a:t>‹N°›</a:t>
            </a:fld>
            <a:endParaRPr lang="fr-FR" dirty="0"/>
          </a:p>
        </p:txBody>
      </p:sp>
      <p:sp>
        <p:nvSpPr>
          <p:cNvPr id="10" name="Espace réservé du pied de page 9"/>
          <p:cNvSpPr>
            <a:spLocks noGrp="1"/>
          </p:cNvSpPr>
          <p:nvPr>
            <p:ph type="ftr" sz="quarter" idx="16"/>
          </p:nvPr>
        </p:nvSpPr>
        <p:spPr/>
        <p:txBody>
          <a:bodyPr/>
          <a:lstStyle/>
          <a:p>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fr-FR" dirty="0" smtClean="0"/>
              <a:t>Cliquez sur l'icône pour ajouter une image</a:t>
            </a:r>
            <a:endParaRPr kumimoji="0" lang="en-US" dirty="0"/>
          </a:p>
        </p:txBody>
      </p:sp>
      <p:sp>
        <p:nvSpPr>
          <p:cNvPr id="4" name="Espace réservé du texte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8" name="Espace réservé de la date 7"/>
          <p:cNvSpPr>
            <a:spLocks noGrp="1"/>
          </p:cNvSpPr>
          <p:nvPr>
            <p:ph type="dt" sz="half" idx="10"/>
          </p:nvPr>
        </p:nvSpPr>
        <p:spPr/>
        <p:txBody>
          <a:bodyPr/>
          <a:lstStyle/>
          <a:p>
            <a:fld id="{94719DA6-4C83-4077-9C44-46AEEAAD10C5}" type="datetimeFigureOut">
              <a:rPr lang="fr-FR" smtClean="0"/>
              <a:pPr/>
              <a:t>24/03/2013</a:t>
            </a:fld>
            <a:endParaRPr lang="fr-FR" dirty="0"/>
          </a:p>
        </p:txBody>
      </p:sp>
      <p:sp>
        <p:nvSpPr>
          <p:cNvPr id="9" name="Espace réservé du numéro de diapositive 8"/>
          <p:cNvSpPr>
            <a:spLocks noGrp="1"/>
          </p:cNvSpPr>
          <p:nvPr>
            <p:ph type="sldNum" sz="quarter" idx="11"/>
          </p:nvPr>
        </p:nvSpPr>
        <p:spPr/>
        <p:txBody>
          <a:bodyPr/>
          <a:lstStyle/>
          <a:p>
            <a:fld id="{AFE98018-0F53-4DA0-9EE4-88CEF8397D93}" type="slidenum">
              <a:rPr lang="fr-FR" smtClean="0"/>
              <a:pPr/>
              <a:t>‹N°›</a:t>
            </a:fld>
            <a:endParaRPr lang="fr-FR" dirty="0"/>
          </a:p>
        </p:txBody>
      </p:sp>
      <p:sp>
        <p:nvSpPr>
          <p:cNvPr id="10" name="Espace réservé du pied de page 9"/>
          <p:cNvSpPr>
            <a:spLocks noGrp="1"/>
          </p:cNvSpPr>
          <p:nvPr>
            <p:ph type="ftr" sz="quarter" idx="12"/>
          </p:nvPr>
        </p:nvSpPr>
        <p:spPr/>
        <p:txBody>
          <a:bodyPr/>
          <a:lstStyle/>
          <a:p>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94719DA6-4C83-4077-9C44-46AEEAAD10C5}" type="datetimeFigureOut">
              <a:rPr lang="fr-FR" smtClean="0"/>
              <a:pPr/>
              <a:t>24/03/2013</a:t>
            </a:fld>
            <a:endParaRPr lang="fr-FR" dirty="0"/>
          </a:p>
        </p:txBody>
      </p:sp>
      <p:sp>
        <p:nvSpPr>
          <p:cNvPr id="10" name="Espace réservé du pied de pag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r-FR" dirty="0"/>
          </a:p>
        </p:txBody>
      </p:sp>
      <p:sp>
        <p:nvSpPr>
          <p:cNvPr id="22" name="Espace réservé du numéro de diapositiv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FE98018-0F53-4DA0-9EE4-88CEF8397D93}" type="slidenum">
              <a:rPr lang="fr-FR" smtClean="0"/>
              <a:pPr/>
              <a:t>‹N°›</a:t>
            </a:fld>
            <a:endParaRPr lang="fr-FR" dirty="0"/>
          </a:p>
        </p:txBody>
      </p:sp>
      <p:sp>
        <p:nvSpPr>
          <p:cNvPr id="5" name="Espace réservé du titr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fr-FR" smtClean="0"/>
              <a:t>Cliquez pour modifier le style du titre</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332656"/>
            <a:ext cx="8229600" cy="1067544"/>
          </a:xfrm>
        </p:spPr>
        <p:txBody>
          <a:bodyPr>
            <a:noAutofit/>
          </a:bodyPr>
          <a:lstStyle/>
          <a:p>
            <a:r>
              <a:rPr lang="fr-FR" sz="4000" b="1" i="1" dirty="0" smtClean="0">
                <a:solidFill>
                  <a:srgbClr val="FFC000"/>
                </a:solidFill>
                <a:effectLst>
                  <a:outerShdw blurRad="38100" dist="38100" dir="2700000" algn="tl">
                    <a:srgbClr val="000000">
                      <a:alpha val="43137"/>
                    </a:srgbClr>
                  </a:outerShdw>
                </a:effectLst>
                <a:latin typeface="+mn-lt"/>
              </a:rPr>
              <a:t>Je vous présente l’enfance et l’adolescence de mon grand-père</a:t>
            </a:r>
            <a:endParaRPr lang="fr-FR" sz="4000" b="1" i="1" dirty="0">
              <a:solidFill>
                <a:srgbClr val="FFC000"/>
              </a:solidFill>
              <a:effectLst>
                <a:outerShdw blurRad="38100" dist="38100" dir="2700000" algn="tl">
                  <a:srgbClr val="000000">
                    <a:alpha val="43137"/>
                  </a:srgbClr>
                </a:outerShdw>
              </a:effectLst>
              <a:latin typeface="+mn-lt"/>
            </a:endParaRPr>
          </a:p>
        </p:txBody>
      </p:sp>
      <p:pic>
        <p:nvPicPr>
          <p:cNvPr id="3" name="Image 2" descr="img044.jpg"/>
          <p:cNvPicPr>
            <a:picLocks noChangeAspect="1"/>
          </p:cNvPicPr>
          <p:nvPr/>
        </p:nvPicPr>
        <p:blipFill>
          <a:blip r:embed="rId2" cstate="print"/>
          <a:stretch>
            <a:fillRect/>
          </a:stretch>
        </p:blipFill>
        <p:spPr>
          <a:xfrm>
            <a:off x="2843808" y="1577667"/>
            <a:ext cx="3096344" cy="4907413"/>
          </a:xfrm>
          <a:prstGeom prst="rect">
            <a:avLst/>
          </a:prstGeom>
        </p:spPr>
        <p:style>
          <a:lnRef idx="0">
            <a:schemeClr val="accent2"/>
          </a:lnRef>
          <a:fillRef idx="3">
            <a:schemeClr val="accent2"/>
          </a:fillRef>
          <a:effectRef idx="3">
            <a:schemeClr val="accent2"/>
          </a:effectRef>
          <a:fontRef idx="minor">
            <a:schemeClr val="lt1"/>
          </a:fontRef>
        </p:style>
      </p:pic>
      <p:sp>
        <p:nvSpPr>
          <p:cNvPr id="4" name="ZoneTexte 3"/>
          <p:cNvSpPr txBox="1"/>
          <p:nvPr/>
        </p:nvSpPr>
        <p:spPr>
          <a:xfrm>
            <a:off x="6372200" y="5733256"/>
            <a:ext cx="4176464" cy="646331"/>
          </a:xfrm>
          <a:prstGeom prst="rect">
            <a:avLst/>
          </a:prstGeom>
          <a:noFill/>
        </p:spPr>
        <p:txBody>
          <a:bodyPr wrap="square" rtlCol="0">
            <a:spAutoFit/>
          </a:bodyPr>
          <a:lstStyle/>
          <a:p>
            <a:r>
              <a:rPr lang="fr-FR" i="1" dirty="0" smtClean="0">
                <a:solidFill>
                  <a:schemeClr val="accent6">
                    <a:lumMod val="40000"/>
                    <a:lumOff val="60000"/>
                  </a:schemeClr>
                </a:solidFill>
                <a:effectLst>
                  <a:outerShdw blurRad="38100" dist="38100" dir="2700000" algn="tl">
                    <a:srgbClr val="000000">
                      <a:alpha val="43137"/>
                    </a:srgbClr>
                  </a:outerShdw>
                </a:effectLst>
              </a:rPr>
              <a:t>Mon grand-père , </a:t>
            </a:r>
          </a:p>
          <a:p>
            <a:r>
              <a:rPr lang="fr-FR" i="1" dirty="0" smtClean="0">
                <a:solidFill>
                  <a:schemeClr val="accent6">
                    <a:lumMod val="40000"/>
                    <a:lumOff val="60000"/>
                  </a:schemeClr>
                </a:solidFill>
                <a:effectLst>
                  <a:outerShdw blurRad="38100" dist="38100" dir="2700000" algn="tl">
                    <a:srgbClr val="000000">
                      <a:alpha val="43137"/>
                    </a:srgbClr>
                  </a:outerShdw>
                </a:effectLst>
              </a:rPr>
              <a:t>Robert Llorens</a:t>
            </a:r>
            <a:endParaRPr lang="fr-FR" i="1" dirty="0">
              <a:solidFill>
                <a:schemeClr val="accent6">
                  <a:lumMod val="40000"/>
                  <a:lumOff val="6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edge">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260648"/>
            <a:ext cx="5904656" cy="881608"/>
          </a:xfrm>
        </p:spPr>
        <p:txBody>
          <a:bodyPr/>
          <a:lstStyle/>
          <a:p>
            <a:r>
              <a:rPr lang="fr-FR" sz="4000" b="1" dirty="0" smtClean="0">
                <a:solidFill>
                  <a:srgbClr val="FFC000"/>
                </a:solidFill>
                <a:effectLst>
                  <a:outerShdw blurRad="38100" dist="38100" dir="2700000" algn="tl">
                    <a:srgbClr val="000000">
                      <a:alpha val="43137"/>
                    </a:srgbClr>
                  </a:outerShdw>
                </a:effectLst>
                <a:latin typeface="+mn-lt"/>
              </a:rPr>
              <a:t>Son adolescence </a:t>
            </a:r>
            <a:endParaRPr lang="fr-FR" sz="4000" b="1" dirty="0">
              <a:solidFill>
                <a:srgbClr val="FFC000"/>
              </a:solidFill>
              <a:effectLst>
                <a:outerShdw blurRad="38100" dist="38100" dir="2700000" algn="tl">
                  <a:srgbClr val="000000">
                    <a:alpha val="43137"/>
                  </a:srgbClr>
                </a:outerShdw>
              </a:effectLst>
              <a:latin typeface="+mn-lt"/>
            </a:endParaRPr>
          </a:p>
        </p:txBody>
      </p:sp>
      <p:sp>
        <p:nvSpPr>
          <p:cNvPr id="3" name="Espace réservé du texte 2"/>
          <p:cNvSpPr>
            <a:spLocks noGrp="1"/>
          </p:cNvSpPr>
          <p:nvPr>
            <p:ph type="body" idx="1"/>
          </p:nvPr>
        </p:nvSpPr>
        <p:spPr>
          <a:xfrm>
            <a:off x="899592" y="1340768"/>
            <a:ext cx="7086600" cy="1440160"/>
          </a:xfrm>
        </p:spPr>
        <p:txBody>
          <a:bodyPr>
            <a:normAutofit fontScale="92500" lnSpcReduction="10000"/>
          </a:bodyPr>
          <a:lstStyle/>
          <a:p>
            <a:r>
              <a:rPr lang="fr-FR" sz="1900" dirty="0" smtClean="0"/>
              <a:t>Il reste jusqu‘à  14 ans dans la même école, celle-ci faisant primaire et collège, jusqu' au débarquement Américain en Algérie  en novembre 1942 ! Les école furent fermées et les jeunes furent obligés d’étudier individuellement, jusqu'à la réouverture des établissements en 1943. </a:t>
            </a:r>
          </a:p>
          <a:p>
            <a:endParaRPr lang="fr-FR" dirty="0" smtClean="0"/>
          </a:p>
          <a:p>
            <a:endParaRPr lang="fr-FR" dirty="0" smtClean="0"/>
          </a:p>
          <a:p>
            <a:endParaRPr lang="fr-FR" dirty="0"/>
          </a:p>
        </p:txBody>
      </p:sp>
      <p:pic>
        <p:nvPicPr>
          <p:cNvPr id="6" name="Image 5" descr="On_the_beach_near_Algiers.jpg"/>
          <p:cNvPicPr>
            <a:picLocks noChangeAspect="1"/>
          </p:cNvPicPr>
          <p:nvPr/>
        </p:nvPicPr>
        <p:blipFill>
          <a:blip r:embed="rId2" cstate="print"/>
          <a:stretch>
            <a:fillRect/>
          </a:stretch>
        </p:blipFill>
        <p:spPr>
          <a:xfrm>
            <a:off x="1979712" y="2780928"/>
            <a:ext cx="5206470" cy="3744416"/>
          </a:xfrm>
          <a:prstGeom prst="rect">
            <a:avLst/>
          </a:prstGeom>
        </p:spPr>
        <p:style>
          <a:lnRef idx="0">
            <a:schemeClr val="accent1"/>
          </a:lnRef>
          <a:fillRef idx="3">
            <a:schemeClr val="accent1"/>
          </a:fillRef>
          <a:effectRef idx="3">
            <a:schemeClr val="accent1"/>
          </a:effectRef>
          <a:fontRef idx="minor">
            <a:schemeClr val="lt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27584" y="260648"/>
            <a:ext cx="7086600" cy="1872208"/>
          </a:xfrm>
        </p:spPr>
        <p:txBody>
          <a:bodyPr>
            <a:normAutofit/>
          </a:bodyPr>
          <a:lstStyle/>
          <a:p>
            <a:r>
              <a:rPr lang="fr-FR" sz="1800" dirty="0" smtClean="0"/>
              <a:t>Il suit les cours du soir et rentre à la banque où de nombreux postes sont vacants du fait de la mobilisation. Il travaille à la Compagnie Algérienne au service des titres, appelée en France : Crédit du Nord, jusqu' en 1945.  On lui  découvre une tuberculose pulmonaire, il est admis au sanatorium de Rivet à l’âge de 20 ans !</a:t>
            </a:r>
          </a:p>
        </p:txBody>
      </p:sp>
      <p:pic>
        <p:nvPicPr>
          <p:cNvPr id="8" name="Image 7" descr="sanat_meftah_g.jpg"/>
          <p:cNvPicPr>
            <a:picLocks noChangeAspect="1"/>
          </p:cNvPicPr>
          <p:nvPr/>
        </p:nvPicPr>
        <p:blipFill>
          <a:blip r:embed="rId2" cstate="print"/>
          <a:stretch>
            <a:fillRect/>
          </a:stretch>
        </p:blipFill>
        <p:spPr>
          <a:xfrm rot="10800000" flipV="1">
            <a:off x="4788024" y="1844824"/>
            <a:ext cx="4104456" cy="2719426"/>
          </a:xfrm>
          <a:prstGeom prst="rect">
            <a:avLst/>
          </a:prstGeom>
        </p:spPr>
        <p:style>
          <a:lnRef idx="0">
            <a:schemeClr val="accent1"/>
          </a:lnRef>
          <a:fillRef idx="3">
            <a:schemeClr val="accent1"/>
          </a:fillRef>
          <a:effectRef idx="3">
            <a:schemeClr val="accent1"/>
          </a:effectRef>
          <a:fontRef idx="minor">
            <a:schemeClr val="lt1"/>
          </a:fontRef>
        </p:style>
      </p:pic>
      <p:sp>
        <p:nvSpPr>
          <p:cNvPr id="9" name="ZoneTexte 8"/>
          <p:cNvSpPr txBox="1"/>
          <p:nvPr/>
        </p:nvSpPr>
        <p:spPr>
          <a:xfrm>
            <a:off x="6948264" y="4653136"/>
            <a:ext cx="2195736" cy="369332"/>
          </a:xfrm>
          <a:prstGeom prst="rect">
            <a:avLst/>
          </a:prstGeom>
          <a:noFill/>
        </p:spPr>
        <p:txBody>
          <a:bodyPr wrap="square" rtlCol="0">
            <a:spAutoFit/>
          </a:bodyPr>
          <a:lstStyle/>
          <a:p>
            <a:r>
              <a:rPr lang="fr-FR" b="1" dirty="0" smtClean="0">
                <a:solidFill>
                  <a:srgbClr val="92D050"/>
                </a:solidFill>
                <a:effectLst>
                  <a:outerShdw blurRad="38100" dist="38100" dir="2700000" algn="tl">
                    <a:srgbClr val="000000">
                      <a:alpha val="43137"/>
                    </a:srgbClr>
                  </a:outerShdw>
                </a:effectLst>
              </a:rPr>
              <a:t>Le sanatorium</a:t>
            </a:r>
            <a:endParaRPr lang="fr-FR" b="1" dirty="0">
              <a:solidFill>
                <a:srgbClr val="92D050"/>
              </a:solidFill>
              <a:effectLst>
                <a:outerShdw blurRad="38100" dist="38100" dir="2700000" algn="tl">
                  <a:srgbClr val="000000">
                    <a:alpha val="43137"/>
                  </a:srgbClr>
                </a:outerShdw>
              </a:effectLst>
            </a:endParaRPr>
          </a:p>
        </p:txBody>
      </p:sp>
      <p:pic>
        <p:nvPicPr>
          <p:cNvPr id="10" name="Image 9" descr="AumaleBanqueCompagnie1.jpg"/>
          <p:cNvPicPr>
            <a:picLocks noChangeAspect="1"/>
          </p:cNvPicPr>
          <p:nvPr/>
        </p:nvPicPr>
        <p:blipFill>
          <a:blip r:embed="rId3" cstate="print"/>
          <a:stretch>
            <a:fillRect/>
          </a:stretch>
        </p:blipFill>
        <p:spPr>
          <a:xfrm>
            <a:off x="323528" y="2996952"/>
            <a:ext cx="4320480" cy="3024336"/>
          </a:xfrm>
          <a:prstGeom prst="rect">
            <a:avLst/>
          </a:prstGeom>
        </p:spPr>
        <p:style>
          <a:lnRef idx="0">
            <a:schemeClr val="accent1"/>
          </a:lnRef>
          <a:fillRef idx="3">
            <a:schemeClr val="accent1"/>
          </a:fillRef>
          <a:effectRef idx="3">
            <a:schemeClr val="accent1"/>
          </a:effectRef>
          <a:fontRef idx="minor">
            <a:schemeClr val="lt1"/>
          </a:fontRef>
        </p:style>
      </p:pic>
      <p:sp>
        <p:nvSpPr>
          <p:cNvPr id="11" name="ZoneTexte 10"/>
          <p:cNvSpPr txBox="1"/>
          <p:nvPr/>
        </p:nvSpPr>
        <p:spPr>
          <a:xfrm>
            <a:off x="3275856" y="6021288"/>
            <a:ext cx="1728192" cy="369332"/>
          </a:xfrm>
          <a:prstGeom prst="rect">
            <a:avLst/>
          </a:prstGeom>
          <a:noFill/>
        </p:spPr>
        <p:txBody>
          <a:bodyPr wrap="square" rtlCol="0">
            <a:spAutoFit/>
          </a:bodyPr>
          <a:lstStyle/>
          <a:p>
            <a:r>
              <a:rPr lang="fr-FR" b="1" dirty="0" smtClean="0">
                <a:solidFill>
                  <a:srgbClr val="92D050"/>
                </a:solidFill>
                <a:effectLst>
                  <a:outerShdw blurRad="38100" dist="38100" dir="2700000" algn="tl">
                    <a:srgbClr val="000000">
                      <a:alpha val="43137"/>
                    </a:srgbClr>
                  </a:outerShdw>
                </a:effectLst>
              </a:rPr>
              <a:t>La banque</a:t>
            </a:r>
            <a:endParaRPr lang="fr-FR" b="1" dirty="0">
              <a:solidFill>
                <a:srgbClr val="92D05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down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trips(down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2123728" y="404664"/>
            <a:ext cx="4608512" cy="757064"/>
          </a:xfrm>
        </p:spPr>
        <p:txBody>
          <a:bodyPr/>
          <a:lstStyle/>
          <a:p>
            <a:pPr algn="l"/>
            <a:r>
              <a:rPr lang="fr-FR" sz="40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Son départ d’Algérie</a:t>
            </a:r>
            <a:endParaRPr lang="fr-FR" sz="40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Image 3" descr="avion_alger_port_1960.jpg"/>
          <p:cNvPicPr>
            <a:picLocks noChangeAspect="1"/>
          </p:cNvPicPr>
          <p:nvPr/>
        </p:nvPicPr>
        <p:blipFill>
          <a:blip r:embed="rId2" cstate="print"/>
          <a:stretch>
            <a:fillRect/>
          </a:stretch>
        </p:blipFill>
        <p:spPr>
          <a:xfrm>
            <a:off x="827584" y="1340768"/>
            <a:ext cx="7524328" cy="487827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188640"/>
            <a:ext cx="7776864" cy="3754874"/>
          </a:xfrm>
          <a:prstGeom prst="rect">
            <a:avLst/>
          </a:prstGeom>
          <a:noFill/>
        </p:spPr>
        <p:txBody>
          <a:bodyPr wrap="square" rtlCol="0">
            <a:spAutoFit/>
          </a:bodyPr>
          <a:lstStyle/>
          <a:p>
            <a:r>
              <a:rPr lang="fr-FR" sz="40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Contexte</a:t>
            </a:r>
            <a:r>
              <a:rPr lang="fr-FR" sz="4000" b="1" i="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fr-FR" dirty="0" smtClean="0"/>
              <a:t>Mon grand père à cette époque était sous-économe au sanatorium de Rivet. Le 1 novembre 1954  la guerre d’Algérie éclate. En 1958,  il échappe à une tentative d’assassinat ; il était visé en tant que pied-noir qui   pensait que musulmans et chrétiens pouvaient cohabiter dans le même pays. L’ Algérie devint indépendante le 1</a:t>
            </a:r>
            <a:r>
              <a:rPr lang="fr-FR" baseline="30000" dirty="0" smtClean="0"/>
              <a:t>er</a:t>
            </a:r>
            <a:r>
              <a:rPr lang="fr-FR" dirty="0" smtClean="0"/>
              <a:t> juillet  1962 suite aux accords d’Evian. En 1964 , un député de l’assemblée algérienne vint le voir, et lui expliqua qu’il fallait mettre un musulman à sa place de directeur. On lui expliqua que les musulmans devaient prendre tous les postes importants. Il demanda à rentrer en France et ne retourna jamais en Algérie. A son arrivée en France, il fut reclassé à Châteauroux,  dans le centre psychothérapique  de Gireugne  qui  n’était pas encore construit . Il participa  alors à  sa construction  à partir de 1965.</a:t>
            </a:r>
            <a:endParaRPr lang="fr-FR" dirty="0"/>
          </a:p>
        </p:txBody>
      </p:sp>
      <p:pic>
        <p:nvPicPr>
          <p:cNvPr id="5" name="Image 4" descr="Les-accords-dEvian.gif"/>
          <p:cNvPicPr>
            <a:picLocks noChangeAspect="1"/>
          </p:cNvPicPr>
          <p:nvPr/>
        </p:nvPicPr>
        <p:blipFill>
          <a:blip r:embed="rId2" cstate="print"/>
          <a:stretch>
            <a:fillRect/>
          </a:stretch>
        </p:blipFill>
        <p:spPr>
          <a:xfrm>
            <a:off x="2339752" y="3933056"/>
            <a:ext cx="3816424" cy="270069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67544" y="1052736"/>
            <a:ext cx="8064896" cy="2664296"/>
          </a:xfrm>
        </p:spPr>
        <p:txBody>
          <a:bodyPr>
            <a:normAutofit/>
          </a:bodyPr>
          <a:lstStyle/>
          <a:p>
            <a:r>
              <a:rPr lang="fr-FR" sz="1800" dirty="0" smtClean="0"/>
              <a:t>Aujourd’hui mon grand-père âgé de 87 ans est décoré de l’Ordre National du Mérite  au nom du président de la République en 2005. Il a obtenu cette récompense, car il a assuré une vie hospitalière et humaniste qui mérite d’être soulignée. Elle est attribuée aux personnes ayant accomplies des faits marquants ou qui ont eu une vie exemplaire. Cet ordre comporte environ 5000 </a:t>
            </a:r>
            <a:r>
              <a:rPr lang="fr-FR" sz="1800" dirty="0" err="1" smtClean="0"/>
              <a:t>menbrs</a:t>
            </a:r>
            <a:r>
              <a:rPr lang="fr-FR" sz="1800" dirty="0" smtClean="0"/>
              <a:t> sur plus de 65 </a:t>
            </a:r>
            <a:r>
              <a:rPr lang="fr-FR" sz="1800" dirty="0" err="1" smtClean="0"/>
              <a:t>milions</a:t>
            </a:r>
            <a:r>
              <a:rPr lang="fr-FR" sz="1800" dirty="0" smtClean="0"/>
              <a:t> d’habitants!</a:t>
            </a:r>
          </a:p>
          <a:p>
            <a:endParaRPr lang="fr-FR" sz="1600" dirty="0" smtClean="0"/>
          </a:p>
          <a:p>
            <a:endParaRPr lang="fr-FR" sz="1600" dirty="0" smtClean="0"/>
          </a:p>
          <a:p>
            <a:endParaRPr lang="fr-FR" sz="1600" dirty="0" smtClean="0"/>
          </a:p>
          <a:p>
            <a:endParaRPr lang="fr-FR" sz="1600" dirty="0" smtClean="0"/>
          </a:p>
          <a:p>
            <a:endParaRPr lang="fr-FR" sz="1600"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pic>
        <p:nvPicPr>
          <p:cNvPr id="9" name="Image 8" descr="320_11375_onm_grand.jpg"/>
          <p:cNvPicPr>
            <a:picLocks noChangeAspect="1"/>
          </p:cNvPicPr>
          <p:nvPr/>
        </p:nvPicPr>
        <p:blipFill>
          <a:blip r:embed="rId2" cstate="print"/>
          <a:stretch>
            <a:fillRect/>
          </a:stretch>
        </p:blipFill>
        <p:spPr>
          <a:xfrm>
            <a:off x="3491880" y="2996952"/>
            <a:ext cx="2554275" cy="3501118"/>
          </a:xfrm>
          <a:prstGeom prst="rect">
            <a:avLst/>
          </a:prstGeom>
        </p:spPr>
        <p:style>
          <a:lnRef idx="0">
            <a:schemeClr val="accent1"/>
          </a:lnRef>
          <a:fillRef idx="3">
            <a:schemeClr val="accent1"/>
          </a:fillRef>
          <a:effectRef idx="3">
            <a:schemeClr val="accent1"/>
          </a:effectRef>
          <a:fontRef idx="minor">
            <a:schemeClr val="lt1"/>
          </a:fontRef>
        </p:style>
      </p:pic>
      <p:sp>
        <p:nvSpPr>
          <p:cNvPr id="4" name="ZoneTexte 3"/>
          <p:cNvSpPr txBox="1"/>
          <p:nvPr/>
        </p:nvSpPr>
        <p:spPr>
          <a:xfrm>
            <a:off x="467544" y="332656"/>
            <a:ext cx="7344816" cy="707886"/>
          </a:xfrm>
          <a:prstGeom prst="rect">
            <a:avLst/>
          </a:prstGeom>
          <a:noFill/>
        </p:spPr>
        <p:txBody>
          <a:bodyPr wrap="square" rtlCol="0">
            <a:spAutoFit/>
          </a:bodyPr>
          <a:lstStyle/>
          <a:p>
            <a:r>
              <a:rPr lang="fr-FR" sz="4000" b="1" dirty="0" smtClean="0">
                <a:solidFill>
                  <a:srgbClr val="002060"/>
                </a:solidFill>
                <a:effectLst>
                  <a:outerShdw blurRad="38100" dist="38100" dir="2700000" algn="tl">
                    <a:srgbClr val="000000">
                      <a:alpha val="43137"/>
                    </a:srgbClr>
                  </a:outerShdw>
                </a:effectLst>
              </a:rPr>
              <a:t>L’ordre du mérite</a:t>
            </a:r>
            <a:endParaRPr lang="fr-FR" sz="4000" b="1"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ppt_x</p:attrName>
                                        </p:attrNameLst>
                                      </p:cBhvr>
                                      <p:tavLst>
                                        <p:tav tm="0">
                                          <p:val>
                                            <p:strVal val="#ppt_x-.2"/>
                                          </p:val>
                                        </p:tav>
                                        <p:tav tm="100000">
                                          <p:val>
                                            <p:strVal val="#ppt_x"/>
                                          </p:val>
                                        </p:tav>
                                      </p:tavLst>
                                    </p:anim>
                                    <p:anim calcmode="lin" valueType="num">
                                      <p:cBhvr>
                                        <p:cTn id="15"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83568" y="2060848"/>
            <a:ext cx="7416824" cy="2031325"/>
          </a:xfrm>
          <a:prstGeom prst="rect">
            <a:avLst/>
          </a:prstGeom>
          <a:noFill/>
        </p:spPr>
        <p:txBody>
          <a:bodyPr wrap="square" rtlCol="0">
            <a:spAutoFit/>
          </a:bodyPr>
          <a:lstStyle/>
          <a:p>
            <a:r>
              <a:rPr lang="fr-FR" dirty="0" smtClean="0"/>
              <a:t>Mon grand-père  vit à Châteauroux où il a dirigé l’hôpital psychothérapique de Gireugne pendant plus de 24 ans, après avoir dirigé le sanatorium où il avait été soigné.</a:t>
            </a:r>
          </a:p>
          <a:p>
            <a:r>
              <a:rPr lang="fr-FR" dirty="0" smtClean="0"/>
              <a:t>Des millions des pieds noirs quittèrent l’Algérie en 1962, lui la quitta en 1965  avec sa famille.</a:t>
            </a:r>
          </a:p>
          <a:p>
            <a:r>
              <a:rPr lang="fr-FR" dirty="0" smtClean="0"/>
              <a:t>Il fut à sa retraite administrateur de la Caisse d’Allocation Familiales de l’Indre  pendant 5 ans puis juge aux Prud’hommes . </a:t>
            </a:r>
          </a:p>
        </p:txBody>
      </p:sp>
      <p:sp>
        <p:nvSpPr>
          <p:cNvPr id="5" name="ZoneTexte 4"/>
          <p:cNvSpPr txBox="1"/>
          <p:nvPr/>
        </p:nvSpPr>
        <p:spPr>
          <a:xfrm>
            <a:off x="2627784" y="332656"/>
            <a:ext cx="5832648" cy="707886"/>
          </a:xfrm>
          <a:prstGeom prst="rect">
            <a:avLst/>
          </a:prstGeom>
          <a:noFill/>
        </p:spPr>
        <p:txBody>
          <a:bodyPr wrap="square" rtlCol="0">
            <a:spAutoFit/>
          </a:bodyPr>
          <a:lstStyle/>
          <a:p>
            <a:r>
              <a:rPr lang="fr-FR" sz="4000" b="1" dirty="0" smtClean="0">
                <a:solidFill>
                  <a:srgbClr val="92D050"/>
                </a:solidFill>
                <a:effectLst>
                  <a:outerShdw blurRad="38100" dist="38100" dir="2700000" algn="tl">
                    <a:srgbClr val="000000">
                      <a:alpha val="43137"/>
                    </a:srgbClr>
                  </a:outerShdw>
                </a:effectLst>
              </a:rPr>
              <a:t>Aujourd’hui</a:t>
            </a:r>
            <a:endParaRPr lang="fr-FR" sz="4000" b="1" dirty="0">
              <a:solidFill>
                <a:srgbClr val="92D050"/>
              </a:solidFill>
              <a:effectLst>
                <a:outerShdw blurRad="38100" dist="38100" dir="2700000" algn="tl">
                  <a:srgbClr val="000000">
                    <a:alpha val="43137"/>
                  </a:srgbClr>
                </a:outerShdw>
              </a:effectLst>
            </a:endParaRPr>
          </a:p>
        </p:txBody>
      </p:sp>
      <p:pic>
        <p:nvPicPr>
          <p:cNvPr id="7" name="Image 6" descr="ee39c385cf.jpg"/>
          <p:cNvPicPr>
            <a:picLocks noChangeAspect="1"/>
          </p:cNvPicPr>
          <p:nvPr/>
        </p:nvPicPr>
        <p:blipFill>
          <a:blip r:embed="rId2" cstate="print"/>
          <a:stretch>
            <a:fillRect/>
          </a:stretch>
        </p:blipFill>
        <p:spPr>
          <a:xfrm rot="20712223">
            <a:off x="1049811" y="4343904"/>
            <a:ext cx="2092314" cy="2284807"/>
          </a:xfrm>
          <a:prstGeom prst="rect">
            <a:avLst/>
          </a:prstGeom>
        </p:spPr>
      </p:pic>
      <p:pic>
        <p:nvPicPr>
          <p:cNvPr id="8" name="Image 7" descr="caf-indre.png"/>
          <p:cNvPicPr>
            <a:picLocks noChangeAspect="1"/>
          </p:cNvPicPr>
          <p:nvPr/>
        </p:nvPicPr>
        <p:blipFill>
          <a:blip r:embed="rId3" cstate="print"/>
          <a:stretch>
            <a:fillRect/>
          </a:stretch>
        </p:blipFill>
        <p:spPr>
          <a:xfrm rot="770065">
            <a:off x="5710579" y="4153825"/>
            <a:ext cx="2220838" cy="20727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edge">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edge">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1700808"/>
            <a:ext cx="6696744" cy="2308324"/>
          </a:xfrm>
          <a:prstGeom prst="rect">
            <a:avLst/>
          </a:prstGeom>
          <a:noFill/>
        </p:spPr>
        <p:txBody>
          <a:bodyPr wrap="square" rtlCol="0">
            <a:spAutoFit/>
          </a:bodyPr>
          <a:lstStyle/>
          <a:p>
            <a:r>
              <a:rPr lang="fr-FR" dirty="0" smtClean="0">
                <a:solidFill>
                  <a:schemeClr val="accent3">
                    <a:lumMod val="40000"/>
                    <a:lumOff val="60000"/>
                  </a:schemeClr>
                </a:solidFill>
              </a:rPr>
              <a:t>Né à Alger en  1925, dans un milieu modeste du quartier de la Redoute , d’une famille de 6 enfants, il perd son père à l’âge de 5 ans. Il est élevé par une mère  veuve, aux voiles noirs comme le voulait la coutume à cette époque. Il aurait pu sombrer dans la mélancolie avec cette ambiance si peu joyeuse !</a:t>
            </a:r>
          </a:p>
          <a:p>
            <a:endParaRPr lang="fr-FR" dirty="0">
              <a:solidFill>
                <a:schemeClr val="accent3">
                  <a:lumMod val="40000"/>
                  <a:lumOff val="60000"/>
                </a:schemeClr>
              </a:solidFill>
            </a:endParaRPr>
          </a:p>
          <a:p>
            <a:endParaRPr lang="fr-FR" dirty="0" smtClean="0">
              <a:solidFill>
                <a:schemeClr val="accent3">
                  <a:lumMod val="40000"/>
                  <a:lumOff val="60000"/>
                </a:schemeClr>
              </a:solidFill>
            </a:endParaRPr>
          </a:p>
          <a:p>
            <a:endParaRPr lang="fr-FR" dirty="0"/>
          </a:p>
        </p:txBody>
      </p:sp>
      <p:sp>
        <p:nvSpPr>
          <p:cNvPr id="5" name="ZoneTexte 4"/>
          <p:cNvSpPr txBox="1"/>
          <p:nvPr/>
        </p:nvSpPr>
        <p:spPr>
          <a:xfrm>
            <a:off x="323528" y="3501008"/>
            <a:ext cx="9001000" cy="2308324"/>
          </a:xfrm>
          <a:prstGeom prst="rect">
            <a:avLst/>
          </a:prstGeom>
          <a:noFill/>
        </p:spPr>
        <p:txBody>
          <a:bodyPr wrap="square" rtlCol="0">
            <a:spAutoFit/>
          </a:bodyPr>
          <a:lstStyle/>
          <a:p>
            <a:endParaRPr lang="fr-FR" dirty="0" smtClean="0"/>
          </a:p>
          <a:p>
            <a:r>
              <a:rPr lang="fr-FR" dirty="0" smtClean="0">
                <a:solidFill>
                  <a:schemeClr val="accent3">
                    <a:lumMod val="40000"/>
                    <a:lumOff val="60000"/>
                  </a:schemeClr>
                </a:solidFill>
              </a:rPr>
              <a:t>Heureusement  une dame âgée habitait la même maison.  Elle avait vécu à Londres </a:t>
            </a:r>
          </a:p>
          <a:p>
            <a:r>
              <a:rPr lang="fr-FR" dirty="0" smtClean="0">
                <a:solidFill>
                  <a:schemeClr val="accent3">
                    <a:lumMod val="40000"/>
                    <a:lumOff val="60000"/>
                  </a:schemeClr>
                </a:solidFill>
              </a:rPr>
              <a:t>pendant le règne de la reine Victoria et parlait parfaitement aussi bien l’anglais que le français.</a:t>
            </a:r>
          </a:p>
          <a:p>
            <a:r>
              <a:rPr lang="fr-FR" dirty="0" smtClean="0">
                <a:solidFill>
                  <a:schemeClr val="accent3">
                    <a:lumMod val="40000"/>
                    <a:lumOff val="60000"/>
                  </a:schemeClr>
                </a:solidFill>
              </a:rPr>
              <a:t>Elle était férue de littérature, non seulement classique mais aussi mondialiste. Elle </a:t>
            </a:r>
          </a:p>
          <a:p>
            <a:r>
              <a:rPr lang="fr-FR" dirty="0" smtClean="0">
                <a:solidFill>
                  <a:schemeClr val="accent3">
                    <a:lumMod val="40000"/>
                    <a:lumOff val="60000"/>
                  </a:schemeClr>
                </a:solidFill>
              </a:rPr>
              <a:t>lui récitait aussi bien les malheurs d’Oreste que les propos de Bernard Show.</a:t>
            </a:r>
          </a:p>
          <a:p>
            <a:r>
              <a:rPr lang="fr-FR" dirty="0" smtClean="0">
                <a:solidFill>
                  <a:schemeClr val="accent3">
                    <a:lumMod val="40000"/>
                    <a:lumOff val="60000"/>
                  </a:schemeClr>
                </a:solidFill>
              </a:rPr>
              <a:t>A cette époque, il n’avait que 12 ans !</a:t>
            </a:r>
          </a:p>
          <a:p>
            <a:r>
              <a:rPr lang="fr-FR" dirty="0" smtClean="0">
                <a:solidFill>
                  <a:schemeClr val="accent3">
                    <a:lumMod val="40000"/>
                    <a:lumOff val="60000"/>
                  </a:schemeClr>
                </a:solidFill>
              </a:rPr>
              <a:t>                      </a:t>
            </a:r>
            <a:endParaRPr lang="fr-FR" dirty="0">
              <a:solidFill>
                <a:schemeClr val="accent3">
                  <a:lumMod val="40000"/>
                  <a:lumOff val="60000"/>
                </a:schemeClr>
              </a:solidFill>
            </a:endParaRPr>
          </a:p>
        </p:txBody>
      </p:sp>
      <p:sp>
        <p:nvSpPr>
          <p:cNvPr id="6" name="ZoneTexte 5"/>
          <p:cNvSpPr txBox="1"/>
          <p:nvPr/>
        </p:nvSpPr>
        <p:spPr>
          <a:xfrm>
            <a:off x="395536" y="548680"/>
            <a:ext cx="6264696" cy="707886"/>
          </a:xfrm>
          <a:prstGeom prst="rect">
            <a:avLst/>
          </a:prstGeom>
          <a:noFill/>
        </p:spPr>
        <p:txBody>
          <a:bodyPr wrap="square" rtlCol="0">
            <a:spAutoFit/>
          </a:bodyPr>
          <a:lstStyle/>
          <a:p>
            <a:r>
              <a:rPr lang="fr-FR" sz="4000" b="1" dirty="0" smtClean="0">
                <a:solidFill>
                  <a:srgbClr val="92D050"/>
                </a:solidFill>
                <a:effectLst>
                  <a:outerShdw blurRad="38100" dist="38100" dir="2700000" algn="tl">
                    <a:srgbClr val="000000">
                      <a:alpha val="43137"/>
                    </a:srgbClr>
                  </a:outerShdw>
                </a:effectLst>
              </a:rPr>
              <a:t>Introduction</a:t>
            </a:r>
            <a:r>
              <a:rPr lang="fr-FR" sz="3600" b="1" dirty="0" smtClean="0">
                <a:solidFill>
                  <a:srgbClr val="92D050"/>
                </a:solidFill>
                <a:effectLst>
                  <a:outerShdw blurRad="38100" dist="38100" dir="2700000" algn="tl">
                    <a:srgbClr val="000000">
                      <a:alpha val="43137"/>
                    </a:srgbClr>
                  </a:outerShdw>
                </a:effectLst>
              </a:rPr>
              <a:t> </a:t>
            </a:r>
            <a:endParaRPr lang="fr-FR" sz="3600" b="1" dirty="0">
              <a:solidFill>
                <a:srgbClr val="92D05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88640"/>
            <a:ext cx="6336704" cy="2232248"/>
          </a:xfrm>
        </p:spPr>
        <p:txBody>
          <a:bodyPr>
            <a:normAutofit lnSpcReduction="10000"/>
          </a:bodyPr>
          <a:lstStyle/>
          <a:p>
            <a:endParaRPr lang="fr-FR" sz="2000" dirty="0" smtClean="0"/>
          </a:p>
          <a:p>
            <a:r>
              <a:rPr lang="fr-FR" sz="2000" dirty="0" smtClean="0">
                <a:solidFill>
                  <a:schemeClr val="accent3">
                    <a:lumMod val="40000"/>
                    <a:lumOff val="60000"/>
                  </a:schemeClr>
                </a:solidFill>
              </a:rPr>
              <a:t>Avec sa mère il vivait dans une petite maison au rez-de-chaussée, composée de 2 chambres à coucher, d’une salle à manger, d’une cuisine et d’un jardin . A l’étage vivait  Madame Aline Sokolowska qui venait d’Angleterre et qui était la sœur de la propriétaire de la maison.</a:t>
            </a:r>
          </a:p>
          <a:p>
            <a:endParaRPr lang="fr-FR" sz="2000" dirty="0" smtClean="0">
              <a:solidFill>
                <a:schemeClr val="accent3">
                  <a:lumMod val="40000"/>
                  <a:lumOff val="60000"/>
                </a:schemeClr>
              </a:solidFill>
            </a:endParaRPr>
          </a:p>
          <a:p>
            <a:endParaRPr lang="fr-FR" sz="2000" dirty="0" smtClean="0">
              <a:solidFill>
                <a:schemeClr val="accent3">
                  <a:lumMod val="40000"/>
                  <a:lumOff val="60000"/>
                </a:schemeClr>
              </a:solidFill>
            </a:endParaRPr>
          </a:p>
          <a:p>
            <a:endParaRPr lang="fr-FR" sz="2000" dirty="0" smtClean="0"/>
          </a:p>
          <a:p>
            <a:pPr>
              <a:buNone/>
            </a:pPr>
            <a:endParaRPr lang="fr-FR" sz="2000" dirty="0" smtClean="0"/>
          </a:p>
          <a:p>
            <a:endParaRPr lang="fr-FR" sz="2000" dirty="0" smtClean="0"/>
          </a:p>
          <a:p>
            <a:endParaRPr lang="fr-FR" sz="2000" dirty="0" smtClean="0"/>
          </a:p>
          <a:p>
            <a:endParaRPr lang="fr-FR" sz="2000" dirty="0" smtClean="0"/>
          </a:p>
          <a:p>
            <a:endParaRPr lang="fr-FR" sz="2000" dirty="0" smtClean="0"/>
          </a:p>
          <a:p>
            <a:pPr>
              <a:buNone/>
            </a:pPr>
            <a:endParaRPr lang="fr-FR" sz="2000" dirty="0" smtClean="0"/>
          </a:p>
          <a:p>
            <a:endParaRPr lang="fr-FR" sz="2000" dirty="0" smtClean="0"/>
          </a:p>
          <a:p>
            <a:endParaRPr lang="fr-FR" sz="2000" dirty="0" smtClean="0"/>
          </a:p>
          <a:p>
            <a:pPr>
              <a:buNone/>
            </a:pPr>
            <a:endParaRPr lang="fr-FR" sz="2000" dirty="0" smtClean="0"/>
          </a:p>
          <a:p>
            <a:endParaRPr lang="fr-FR" sz="2000" dirty="0" smtClean="0"/>
          </a:p>
          <a:p>
            <a:endParaRPr lang="fr-FR" sz="2000" dirty="0" smtClean="0"/>
          </a:p>
          <a:p>
            <a:endParaRPr lang="fr-FR" sz="2000" dirty="0" smtClean="0"/>
          </a:p>
        </p:txBody>
      </p:sp>
      <p:pic>
        <p:nvPicPr>
          <p:cNvPr id="4" name="Image 3" descr="alger773 (1).jpg"/>
          <p:cNvPicPr>
            <a:picLocks noChangeAspect="1"/>
          </p:cNvPicPr>
          <p:nvPr/>
        </p:nvPicPr>
        <p:blipFill>
          <a:blip r:embed="rId2" cstate="print"/>
          <a:stretch>
            <a:fillRect/>
          </a:stretch>
        </p:blipFill>
        <p:spPr>
          <a:xfrm>
            <a:off x="179512" y="2564904"/>
            <a:ext cx="5103836" cy="3262578"/>
          </a:xfrm>
          <a:prstGeom prst="rect">
            <a:avLst/>
          </a:prstGeom>
        </p:spPr>
        <p:style>
          <a:lnRef idx="0">
            <a:schemeClr val="accent1"/>
          </a:lnRef>
          <a:fillRef idx="3">
            <a:schemeClr val="accent1"/>
          </a:fillRef>
          <a:effectRef idx="3">
            <a:schemeClr val="accent1"/>
          </a:effectRef>
          <a:fontRef idx="minor">
            <a:schemeClr val="lt1"/>
          </a:fontRef>
        </p:style>
      </p:pic>
      <p:sp>
        <p:nvSpPr>
          <p:cNvPr id="5" name="ZoneTexte 4"/>
          <p:cNvSpPr txBox="1"/>
          <p:nvPr/>
        </p:nvSpPr>
        <p:spPr>
          <a:xfrm>
            <a:off x="5868144" y="2420888"/>
            <a:ext cx="2627784" cy="1477328"/>
          </a:xfrm>
          <a:prstGeom prst="rect">
            <a:avLst/>
          </a:prstGeom>
          <a:noFill/>
        </p:spPr>
        <p:txBody>
          <a:bodyPr wrap="square" rtlCol="0">
            <a:spAutoFit/>
          </a:bodyPr>
          <a:lstStyle/>
          <a:p>
            <a:r>
              <a:rPr lang="fr-FR" dirty="0" smtClean="0">
                <a:solidFill>
                  <a:schemeClr val="accent3">
                    <a:lumMod val="40000"/>
                    <a:lumOff val="60000"/>
                  </a:schemeClr>
                </a:solidFill>
              </a:rPr>
              <a:t>A ce moment, il n’y avait pas  beaucoup de salle de bain, la toilette se faisait donc au dessus de l’évier dans la cuisine.</a:t>
            </a:r>
            <a:endParaRPr lang="fr-FR" dirty="0">
              <a:solidFill>
                <a:schemeClr val="accent3">
                  <a:lumMod val="40000"/>
                  <a:lumOff val="60000"/>
                </a:schemeClr>
              </a:solidFill>
            </a:endParaRPr>
          </a:p>
        </p:txBody>
      </p:sp>
      <p:sp>
        <p:nvSpPr>
          <p:cNvPr id="7" name="ZoneTexte 6"/>
          <p:cNvSpPr txBox="1"/>
          <p:nvPr/>
        </p:nvSpPr>
        <p:spPr>
          <a:xfrm>
            <a:off x="5364088" y="4221088"/>
            <a:ext cx="3456384" cy="1477328"/>
          </a:xfrm>
          <a:prstGeom prst="rect">
            <a:avLst/>
          </a:prstGeom>
          <a:noFill/>
        </p:spPr>
        <p:txBody>
          <a:bodyPr wrap="square" rtlCol="0">
            <a:spAutoFit/>
          </a:bodyPr>
          <a:lstStyle/>
          <a:p>
            <a:r>
              <a:rPr lang="fr-FR" dirty="0" smtClean="0">
                <a:solidFill>
                  <a:schemeClr val="accent3">
                    <a:lumMod val="40000"/>
                    <a:lumOff val="60000"/>
                  </a:schemeClr>
                </a:solidFill>
              </a:rPr>
              <a:t>Son seul endroit personnel était sa chambre, composée d’un lit, d’un bureau , d’une armoire et pour seule ouverture sur la ville d’Alger une simple fenêtre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04664"/>
            <a:ext cx="7848872" cy="665584"/>
          </a:xfrm>
        </p:spPr>
        <p:txBody>
          <a:bodyPr>
            <a:noAutofit/>
          </a:bodyPr>
          <a:lstStyle/>
          <a:p>
            <a:r>
              <a:rPr lang="fr-FR" sz="4000" b="1" dirty="0" smtClean="0">
                <a:solidFill>
                  <a:srgbClr val="92D050"/>
                </a:solidFill>
                <a:effectLst>
                  <a:outerShdw blurRad="38100" dist="38100" dir="2700000" algn="tl">
                    <a:srgbClr val="000000">
                      <a:alpha val="43137"/>
                    </a:srgbClr>
                  </a:outerShdw>
                </a:effectLst>
                <a:latin typeface="+mn-lt"/>
              </a:rPr>
              <a:t>Une journée type en 1936</a:t>
            </a:r>
            <a:endParaRPr lang="fr-FR" sz="4000" b="1" dirty="0">
              <a:solidFill>
                <a:srgbClr val="92D050"/>
              </a:solidFill>
              <a:effectLst>
                <a:outerShdw blurRad="38100" dist="38100" dir="2700000" algn="tl">
                  <a:srgbClr val="000000">
                    <a:alpha val="43137"/>
                  </a:srgbClr>
                </a:outerShdw>
              </a:effectLst>
              <a:latin typeface="+mn-lt"/>
            </a:endParaRPr>
          </a:p>
        </p:txBody>
      </p:sp>
      <p:sp>
        <p:nvSpPr>
          <p:cNvPr id="3" name="Espace réservé du texte 2"/>
          <p:cNvSpPr>
            <a:spLocks noGrp="1"/>
          </p:cNvSpPr>
          <p:nvPr>
            <p:ph type="body" idx="1"/>
          </p:nvPr>
        </p:nvSpPr>
        <p:spPr>
          <a:xfrm>
            <a:off x="251520" y="1340768"/>
            <a:ext cx="4680520" cy="5517232"/>
          </a:xfrm>
        </p:spPr>
        <p:txBody>
          <a:bodyPr>
            <a:normAutofit fontScale="92500" lnSpcReduction="20000"/>
          </a:bodyPr>
          <a:lstStyle/>
          <a:p>
            <a:r>
              <a:rPr lang="fr-FR" sz="1900" dirty="0" smtClean="0"/>
              <a:t>Il est 6h50  quand mon grand-père va chercher à la bergerie du quartier, un demi litre de lait pour la journée. Ensuite il prend son petit déjeuner avec sa mère. </a:t>
            </a:r>
          </a:p>
          <a:p>
            <a:endParaRPr lang="fr-FR" sz="1900" dirty="0" smtClean="0"/>
          </a:p>
          <a:p>
            <a:r>
              <a:rPr lang="fr-FR" sz="1900" dirty="0" smtClean="0"/>
              <a:t>Son premier repas de la journée se compose d’un verre de lait, de tartines beurrées ou à la confiture.</a:t>
            </a:r>
          </a:p>
          <a:p>
            <a:endParaRPr lang="fr-FR" sz="1900" dirty="0" smtClean="0"/>
          </a:p>
          <a:p>
            <a:r>
              <a:rPr lang="fr-FR" sz="1900" dirty="0" smtClean="0"/>
              <a:t>Il est  8h00 à l’école communale, la cloche retentit, les élèves se rangent. Tous portaient un tablier, un cartable et des culottes courtes. Les garçons et les filles étaient bien sur séparés.</a:t>
            </a:r>
          </a:p>
          <a:p>
            <a:endParaRPr lang="fr-FR" sz="1900" dirty="0" smtClean="0"/>
          </a:p>
          <a:p>
            <a:r>
              <a:rPr lang="fr-FR" sz="1900" dirty="0" smtClean="0"/>
              <a:t>Ses heures de cours étaient regroupées en fuseaux horaires de 8h00 a 11h00 et de 13h30 a 16h00.</a:t>
            </a:r>
          </a:p>
          <a:p>
            <a:r>
              <a:rPr lang="fr-FR" sz="1900" dirty="0" smtClean="0"/>
              <a:t> </a:t>
            </a:r>
          </a:p>
          <a:p>
            <a:endParaRPr lang="fr-FR" dirty="0" smtClean="0"/>
          </a:p>
          <a:p>
            <a:endParaRPr lang="fr-FR" dirty="0" smtClean="0"/>
          </a:p>
          <a:p>
            <a:endParaRPr lang="fr-FR" dirty="0" smtClean="0"/>
          </a:p>
          <a:p>
            <a:endParaRPr lang="fr-FR" dirty="0" smtClean="0"/>
          </a:p>
          <a:p>
            <a:endParaRPr lang="fr-FR" dirty="0" smtClean="0"/>
          </a:p>
          <a:p>
            <a:endParaRPr lang="fr-FR" dirty="0"/>
          </a:p>
        </p:txBody>
      </p:sp>
      <p:pic>
        <p:nvPicPr>
          <p:cNvPr id="6" name="Image 5" descr="WEB_CHEMIN_43274_1321542375.jpg"/>
          <p:cNvPicPr>
            <a:picLocks noChangeAspect="1"/>
          </p:cNvPicPr>
          <p:nvPr/>
        </p:nvPicPr>
        <p:blipFill>
          <a:blip r:embed="rId2" cstate="print"/>
          <a:stretch>
            <a:fillRect/>
          </a:stretch>
        </p:blipFill>
        <p:spPr>
          <a:xfrm>
            <a:off x="4860032" y="2276872"/>
            <a:ext cx="4195930" cy="3431921"/>
          </a:xfrm>
          <a:prstGeom prst="rect">
            <a:avLst/>
          </a:prstGeom>
        </p:spPr>
        <p:style>
          <a:lnRef idx="0">
            <a:schemeClr val="accent1"/>
          </a:lnRef>
          <a:fillRef idx="3">
            <a:schemeClr val="accent1"/>
          </a:fillRef>
          <a:effectRef idx="3">
            <a:schemeClr val="accent1"/>
          </a:effectRef>
          <a:fontRef idx="minor">
            <a:schemeClr val="lt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ox(i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ox(i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88640"/>
            <a:ext cx="7056784" cy="953616"/>
          </a:xfrm>
        </p:spPr>
        <p:txBody>
          <a:bodyPr/>
          <a:lstStyle/>
          <a:p>
            <a:r>
              <a:rPr lang="fr-FR" sz="4000" b="1" dirty="0" smtClean="0">
                <a:solidFill>
                  <a:srgbClr val="92D050"/>
                </a:solidFill>
                <a:effectLst>
                  <a:outerShdw blurRad="38100" dist="38100" dir="2700000" algn="tl">
                    <a:srgbClr val="000000">
                      <a:alpha val="43137"/>
                    </a:srgbClr>
                  </a:outerShdw>
                </a:effectLst>
                <a:latin typeface="+mn-lt"/>
              </a:rPr>
              <a:t>Une journée type en 1936</a:t>
            </a:r>
            <a:endParaRPr lang="fr-FR" sz="4000" b="1" dirty="0">
              <a:latin typeface="+mn-lt"/>
            </a:endParaRPr>
          </a:p>
        </p:txBody>
      </p:sp>
      <p:sp>
        <p:nvSpPr>
          <p:cNvPr id="3" name="Espace réservé du texte 2"/>
          <p:cNvSpPr>
            <a:spLocks noGrp="1"/>
          </p:cNvSpPr>
          <p:nvPr>
            <p:ph type="body" idx="1"/>
          </p:nvPr>
        </p:nvSpPr>
        <p:spPr>
          <a:xfrm>
            <a:off x="179512" y="1196752"/>
            <a:ext cx="7992888" cy="2520280"/>
          </a:xfrm>
        </p:spPr>
        <p:txBody>
          <a:bodyPr>
            <a:normAutofit/>
          </a:bodyPr>
          <a:lstStyle/>
          <a:p>
            <a:endParaRPr lang="fr-FR" dirty="0" smtClean="0"/>
          </a:p>
          <a:p>
            <a:r>
              <a:rPr lang="fr-FR" sz="1800" dirty="0" err="1" smtClean="0"/>
              <a:t>Aprés</a:t>
            </a:r>
            <a:r>
              <a:rPr lang="fr-FR" sz="1800" dirty="0" smtClean="0"/>
              <a:t> l’école, il rentrait chez lui pour faire ses devoirs. Il sortait peu, juste pour aller au patronage : sorte de centre de loisirs de l’époque.</a:t>
            </a:r>
          </a:p>
          <a:p>
            <a:r>
              <a:rPr lang="fr-FR" sz="1800" dirty="0" smtClean="0"/>
              <a:t>Quelques soirs dans la semaine, le jeudi et le dimanche mon grand-père s’y rendait.</a:t>
            </a:r>
          </a:p>
          <a:p>
            <a:r>
              <a:rPr lang="fr-FR" sz="1800" dirty="0" smtClean="0"/>
              <a:t>Il n’y avait pas de divertissements, tels qu’on les connait aujourd'hui!</a:t>
            </a:r>
          </a:p>
          <a:p>
            <a:endParaRPr lang="fr-FR" dirty="0" smtClean="0"/>
          </a:p>
          <a:p>
            <a:endParaRPr lang="fr-FR" dirty="0" smtClean="0"/>
          </a:p>
          <a:p>
            <a:endParaRPr lang="fr-FR" dirty="0" smtClean="0"/>
          </a:p>
          <a:p>
            <a:endParaRPr lang="fr-FR" dirty="0" smtClean="0"/>
          </a:p>
          <a:p>
            <a:endParaRPr lang="fr-FR" dirty="0" smtClean="0"/>
          </a:p>
          <a:p>
            <a:endParaRPr lang="fr-FR" dirty="0"/>
          </a:p>
        </p:txBody>
      </p:sp>
      <p:sp>
        <p:nvSpPr>
          <p:cNvPr id="5" name="ZoneTexte 4"/>
          <p:cNvSpPr txBox="1"/>
          <p:nvPr/>
        </p:nvSpPr>
        <p:spPr>
          <a:xfrm>
            <a:off x="467544" y="4797152"/>
            <a:ext cx="3240360" cy="1200329"/>
          </a:xfrm>
          <a:prstGeom prst="rect">
            <a:avLst/>
          </a:prstGeom>
          <a:noFill/>
        </p:spPr>
        <p:txBody>
          <a:bodyPr wrap="square" rtlCol="0">
            <a:spAutoFit/>
          </a:bodyPr>
          <a:lstStyle/>
          <a:p>
            <a:r>
              <a:rPr lang="fr-FR" dirty="0" smtClean="0">
                <a:solidFill>
                  <a:schemeClr val="accent3">
                    <a:lumMod val="40000"/>
                    <a:lumOff val="60000"/>
                  </a:schemeClr>
                </a:solidFill>
              </a:rPr>
              <a:t>Il allait en classe  5 jours par semaine:  le lundi, le mardi, le mercredi,  le vendredi , ainsi que  le samedi. </a:t>
            </a:r>
            <a:endParaRPr lang="fr-FR" dirty="0">
              <a:solidFill>
                <a:schemeClr val="accent3">
                  <a:lumMod val="40000"/>
                  <a:lumOff val="60000"/>
                </a:schemeClr>
              </a:solidFill>
            </a:endParaRPr>
          </a:p>
        </p:txBody>
      </p:sp>
      <p:pic>
        <p:nvPicPr>
          <p:cNvPr id="6" name="Image 5" descr="ecoleNormale_miliana.jpg"/>
          <p:cNvPicPr>
            <a:picLocks noChangeAspect="1"/>
          </p:cNvPicPr>
          <p:nvPr/>
        </p:nvPicPr>
        <p:blipFill>
          <a:blip r:embed="rId2" cstate="print"/>
          <a:stretch>
            <a:fillRect/>
          </a:stretch>
        </p:blipFill>
        <p:spPr>
          <a:xfrm>
            <a:off x="3779912" y="3501008"/>
            <a:ext cx="5076056" cy="3206375"/>
          </a:xfrm>
          <a:prstGeom prst="rect">
            <a:avLst/>
          </a:prstGeom>
        </p:spPr>
        <p:style>
          <a:lnRef idx="0">
            <a:schemeClr val="accent1"/>
          </a:lnRef>
          <a:fillRef idx="3">
            <a:schemeClr val="accent1"/>
          </a:fillRef>
          <a:effectRef idx="3">
            <a:schemeClr val="accent1"/>
          </a:effectRef>
          <a:fontRef idx="minor">
            <a:schemeClr val="lt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edge">
                                      <p:cBhvr>
                                        <p:cTn id="3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32656"/>
            <a:ext cx="6356176" cy="737592"/>
          </a:xfrm>
        </p:spPr>
        <p:txBody>
          <a:bodyPr/>
          <a:lstStyle/>
          <a:p>
            <a:r>
              <a:rPr lang="fr-FR" sz="4000" b="1" i="1" dirty="0" smtClean="0">
                <a:solidFill>
                  <a:srgbClr val="FFC000"/>
                </a:solidFill>
                <a:effectLst/>
                <a:latin typeface="+mn-lt"/>
              </a:rPr>
              <a:t>Le patronage</a:t>
            </a:r>
            <a:r>
              <a:rPr lang="fr-FR" sz="4000" b="1" dirty="0" smtClean="0">
                <a:effectLst/>
              </a:rPr>
              <a:t> </a:t>
            </a:r>
            <a:endParaRPr lang="fr-FR" sz="4000" b="1" dirty="0">
              <a:effectLst/>
            </a:endParaRPr>
          </a:p>
        </p:txBody>
      </p:sp>
      <p:sp>
        <p:nvSpPr>
          <p:cNvPr id="3" name="Espace réservé du texte 2"/>
          <p:cNvSpPr>
            <a:spLocks noGrp="1"/>
          </p:cNvSpPr>
          <p:nvPr>
            <p:ph type="body" idx="1"/>
          </p:nvPr>
        </p:nvSpPr>
        <p:spPr>
          <a:xfrm>
            <a:off x="395536" y="1412776"/>
            <a:ext cx="5040560" cy="4104456"/>
          </a:xfrm>
        </p:spPr>
        <p:txBody>
          <a:bodyPr>
            <a:normAutofit/>
          </a:bodyPr>
          <a:lstStyle/>
          <a:p>
            <a:endParaRPr lang="fr-FR" dirty="0" smtClean="0"/>
          </a:p>
          <a:p>
            <a:r>
              <a:rPr lang="fr-FR" sz="1800" dirty="0" smtClean="0"/>
              <a:t>C’était un lieu où il pouvait retrouver ses amis d’école !</a:t>
            </a:r>
          </a:p>
          <a:p>
            <a:endParaRPr lang="fr-FR" sz="1800" dirty="0" smtClean="0"/>
          </a:p>
          <a:p>
            <a:endParaRPr lang="fr-FR" sz="1800" dirty="0" smtClean="0"/>
          </a:p>
          <a:p>
            <a:r>
              <a:rPr lang="fr-FR" sz="1800" dirty="0" smtClean="0"/>
              <a:t>Rattaché à la paroisse, on y apprenait des chansons, les comtes de la nativité et on y préparait Noël. En 1938 l’Algérie a fêté  le 350ème anniversaire du </a:t>
            </a:r>
            <a:r>
              <a:rPr lang="fr-FR" sz="1800" dirty="0" err="1" smtClean="0"/>
              <a:t>voeux</a:t>
            </a:r>
            <a:r>
              <a:rPr lang="fr-FR" sz="1800" dirty="0" smtClean="0"/>
              <a:t> de Louis XIII consacrant la France à la Vierge Marie.</a:t>
            </a:r>
          </a:p>
          <a:p>
            <a:r>
              <a:rPr lang="fr-FR" sz="1800" dirty="0" smtClean="0"/>
              <a:t>On l’avait choisi pour jouer le rôle de Louis XIII !</a:t>
            </a:r>
          </a:p>
          <a:p>
            <a:endParaRPr lang="fr-FR" dirty="0" smtClean="0"/>
          </a:p>
          <a:p>
            <a:endParaRPr lang="fr-FR" dirty="0" smtClean="0"/>
          </a:p>
          <a:p>
            <a:endParaRPr lang="fr-FR" dirty="0" smtClean="0"/>
          </a:p>
          <a:p>
            <a:endParaRPr lang="fr-FR" dirty="0" smtClean="0"/>
          </a:p>
          <a:p>
            <a:endParaRPr lang="fr-FR" dirty="0"/>
          </a:p>
        </p:txBody>
      </p:sp>
      <p:pic>
        <p:nvPicPr>
          <p:cNvPr id="4" name="Image 3" descr="alger772.jpg"/>
          <p:cNvPicPr>
            <a:picLocks noChangeAspect="1"/>
          </p:cNvPicPr>
          <p:nvPr/>
        </p:nvPicPr>
        <p:blipFill>
          <a:blip r:embed="rId2" cstate="print"/>
          <a:stretch>
            <a:fillRect/>
          </a:stretch>
        </p:blipFill>
        <p:spPr>
          <a:xfrm>
            <a:off x="5652120" y="2060848"/>
            <a:ext cx="3264894" cy="4464496"/>
          </a:xfrm>
          <a:prstGeom prst="rect">
            <a:avLst/>
          </a:prstGeom>
        </p:spPr>
        <p:style>
          <a:lnRef idx="0">
            <a:schemeClr val="accent1"/>
          </a:lnRef>
          <a:fillRef idx="3">
            <a:schemeClr val="accent1"/>
          </a:fillRef>
          <a:effectRef idx="3">
            <a:schemeClr val="accent1"/>
          </a:effectRef>
          <a:fontRef idx="minor">
            <a:schemeClr val="lt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ox(i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332656"/>
            <a:ext cx="5852120" cy="737592"/>
          </a:xfrm>
        </p:spPr>
        <p:txBody>
          <a:bodyPr/>
          <a:lstStyle/>
          <a:p>
            <a:r>
              <a:rPr lang="fr-FR" sz="4000" b="1" dirty="0" smtClean="0">
                <a:solidFill>
                  <a:srgbClr val="002060"/>
                </a:solidFill>
                <a:effectLst>
                  <a:outerShdw blurRad="38100" dist="38100" dir="2700000" algn="tl">
                    <a:srgbClr val="000000">
                      <a:alpha val="43137"/>
                    </a:srgbClr>
                  </a:outerShdw>
                </a:effectLst>
                <a:latin typeface="+mn-lt"/>
              </a:rPr>
              <a:t>Une anecdote</a:t>
            </a:r>
            <a:endParaRPr lang="fr-FR" sz="4000" b="1" dirty="0">
              <a:solidFill>
                <a:srgbClr val="002060"/>
              </a:solidFill>
              <a:effectLst>
                <a:outerShdw blurRad="38100" dist="38100" dir="2700000" algn="tl">
                  <a:srgbClr val="000000">
                    <a:alpha val="43137"/>
                  </a:srgbClr>
                </a:outerShdw>
              </a:effectLst>
              <a:latin typeface="+mn-lt"/>
            </a:endParaRPr>
          </a:p>
        </p:txBody>
      </p:sp>
      <p:sp>
        <p:nvSpPr>
          <p:cNvPr id="3" name="Espace réservé du texte 2"/>
          <p:cNvSpPr>
            <a:spLocks noGrp="1"/>
          </p:cNvSpPr>
          <p:nvPr>
            <p:ph type="body" idx="1"/>
          </p:nvPr>
        </p:nvSpPr>
        <p:spPr>
          <a:xfrm>
            <a:off x="395536" y="1124744"/>
            <a:ext cx="7992888" cy="2880320"/>
          </a:xfrm>
        </p:spPr>
        <p:txBody>
          <a:bodyPr>
            <a:normAutofit/>
          </a:bodyPr>
          <a:lstStyle/>
          <a:p>
            <a:r>
              <a:rPr lang="fr-FR" sz="1800" dirty="0" smtClean="0"/>
              <a:t>Au printemps 1939 eut lieu à Alger, le Congrès Eucharistique National. Tous les évêques de France y assistaient sous la présidence du cardinal Verdier, archevêque de Paris. Cela dura 4 jours du jeudi au dimanche. Le jeudi fut consacré  aux enfants. Toutes les paroisses de la villes y participèrent sous la forme de jeux de scènes costumées. C’est ainsi que fut évoqué le passé chrétien de l’Afrique du Nord sous l’occupation romaine, avant l’invasion arabe. Mon grand-père ainsi que ses amis évoqueront et joueront notamment des scènes avec Saint Augustin, Saint Salsa , Sainte Monique et Saint Cyprien. Ils étaient tous costumés et jouaient différents rôles. </a:t>
            </a:r>
          </a:p>
          <a:p>
            <a:endParaRPr lang="fr-FR" dirty="0"/>
          </a:p>
        </p:txBody>
      </p:sp>
      <p:pic>
        <p:nvPicPr>
          <p:cNvPr id="4" name="Image 3" descr="010_Nancy_congres_eucharistique.jpg"/>
          <p:cNvPicPr>
            <a:picLocks noChangeAspect="1"/>
          </p:cNvPicPr>
          <p:nvPr/>
        </p:nvPicPr>
        <p:blipFill>
          <a:blip r:embed="rId2" cstate="print"/>
          <a:stretch>
            <a:fillRect/>
          </a:stretch>
        </p:blipFill>
        <p:spPr>
          <a:xfrm>
            <a:off x="4716017" y="4005064"/>
            <a:ext cx="4104456" cy="2664296"/>
          </a:xfrm>
          <a:prstGeom prst="rect">
            <a:avLst/>
          </a:prstGeom>
        </p:spPr>
        <p:style>
          <a:lnRef idx="0">
            <a:schemeClr val="accent1"/>
          </a:lnRef>
          <a:fillRef idx="3">
            <a:schemeClr val="accent1"/>
          </a:fillRef>
          <a:effectRef idx="3">
            <a:schemeClr val="accent1"/>
          </a:effectRef>
          <a:fontRef idx="minor">
            <a:schemeClr val="lt1"/>
          </a:fontRef>
        </p:style>
      </p:pic>
      <p:pic>
        <p:nvPicPr>
          <p:cNvPr id="5" name="Image 4" descr="Congrès_eucharistique_1930.jpg"/>
          <p:cNvPicPr>
            <a:picLocks noChangeAspect="1"/>
          </p:cNvPicPr>
          <p:nvPr/>
        </p:nvPicPr>
        <p:blipFill>
          <a:blip r:embed="rId3" cstate="print"/>
          <a:stretch>
            <a:fillRect/>
          </a:stretch>
        </p:blipFill>
        <p:spPr>
          <a:xfrm>
            <a:off x="323528" y="4005064"/>
            <a:ext cx="4211960" cy="2603971"/>
          </a:xfrm>
          <a:prstGeom prst="rect">
            <a:avLst/>
          </a:prstGeom>
        </p:spPr>
        <p:style>
          <a:lnRef idx="0">
            <a:schemeClr val="accent1"/>
          </a:lnRef>
          <a:fillRef idx="3">
            <a:schemeClr val="accent1"/>
          </a:fillRef>
          <a:effectRef idx="3">
            <a:schemeClr val="accent1"/>
          </a:effectRef>
          <a:fontRef idx="minor">
            <a:schemeClr val="lt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lide(fromBottom)">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5508104" y="404664"/>
            <a:ext cx="3635896" cy="1584176"/>
          </a:xfrm>
        </p:spPr>
        <p:txBody>
          <a:bodyPr>
            <a:normAutofit/>
          </a:bodyPr>
          <a:lstStyle/>
          <a:p>
            <a:r>
              <a:rPr lang="fr-FR" sz="1800" dirty="0" smtClean="0">
                <a:solidFill>
                  <a:schemeClr val="tx2">
                    <a:lumMod val="75000"/>
                  </a:schemeClr>
                </a:solidFill>
              </a:rPr>
              <a:t>Pour rejoindre le centre d’Alger il prenait avec sa mère les transports en communs car il y avait peu d’automobiles !</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pic>
        <p:nvPicPr>
          <p:cNvPr id="4" name="Image 3" descr="bus_alger_bastion.jpg"/>
          <p:cNvPicPr>
            <a:picLocks noChangeAspect="1"/>
          </p:cNvPicPr>
          <p:nvPr/>
        </p:nvPicPr>
        <p:blipFill>
          <a:blip r:embed="rId2" cstate="print"/>
          <a:stretch>
            <a:fillRect/>
          </a:stretch>
        </p:blipFill>
        <p:spPr>
          <a:xfrm>
            <a:off x="395536" y="260648"/>
            <a:ext cx="5076056" cy="3214835"/>
          </a:xfrm>
          <a:prstGeom prst="rect">
            <a:avLst/>
          </a:prstGeom>
        </p:spPr>
        <p:style>
          <a:lnRef idx="0">
            <a:schemeClr val="accent1"/>
          </a:lnRef>
          <a:fillRef idx="3">
            <a:schemeClr val="accent1"/>
          </a:fillRef>
          <a:effectRef idx="3">
            <a:schemeClr val="accent1"/>
          </a:effectRef>
          <a:fontRef idx="minor">
            <a:schemeClr val="lt1"/>
          </a:fontRef>
        </p:style>
      </p:pic>
      <p:sp>
        <p:nvSpPr>
          <p:cNvPr id="6" name="ZoneTexte 5"/>
          <p:cNvSpPr txBox="1"/>
          <p:nvPr/>
        </p:nvSpPr>
        <p:spPr>
          <a:xfrm>
            <a:off x="251520" y="4149080"/>
            <a:ext cx="3887416" cy="2031325"/>
          </a:xfrm>
          <a:prstGeom prst="rect">
            <a:avLst/>
          </a:prstGeom>
          <a:noFill/>
        </p:spPr>
        <p:txBody>
          <a:bodyPr wrap="square" rtlCol="0">
            <a:spAutoFit/>
          </a:bodyPr>
          <a:lstStyle/>
          <a:p>
            <a:r>
              <a:rPr lang="fr-FR" dirty="0" smtClean="0">
                <a:solidFill>
                  <a:schemeClr val="tx2">
                    <a:lumMod val="75000"/>
                  </a:schemeClr>
                </a:solidFill>
              </a:rPr>
              <a:t>La Redoute, son quartier natal, possédait peu de commerces : une boulangerie, une épicerie et de nombreux marchands ambulants </a:t>
            </a:r>
          </a:p>
          <a:p>
            <a:r>
              <a:rPr lang="fr-FR" dirty="0" smtClean="0">
                <a:solidFill>
                  <a:schemeClr val="tx2">
                    <a:lumMod val="75000"/>
                  </a:schemeClr>
                </a:solidFill>
              </a:rPr>
              <a:t>tels que des marchands de légumes</a:t>
            </a:r>
          </a:p>
          <a:p>
            <a:r>
              <a:rPr lang="fr-FR" dirty="0" smtClean="0">
                <a:solidFill>
                  <a:schemeClr val="tx2">
                    <a:lumMod val="75000"/>
                  </a:schemeClr>
                </a:solidFill>
              </a:rPr>
              <a:t>et  de fruits, ainsi que des poissonniers …</a:t>
            </a:r>
          </a:p>
        </p:txBody>
      </p:sp>
      <p:pic>
        <p:nvPicPr>
          <p:cNvPr id="7" name="Image 6" descr="alger771.jpg"/>
          <p:cNvPicPr>
            <a:picLocks noChangeAspect="1"/>
          </p:cNvPicPr>
          <p:nvPr/>
        </p:nvPicPr>
        <p:blipFill>
          <a:blip r:embed="rId3" cstate="print"/>
          <a:stretch>
            <a:fillRect/>
          </a:stretch>
        </p:blipFill>
        <p:spPr>
          <a:xfrm>
            <a:off x="4067944" y="3573016"/>
            <a:ext cx="4824536" cy="3114574"/>
          </a:xfrm>
          <a:prstGeom prst="rect">
            <a:avLst/>
          </a:prstGeom>
        </p:spPr>
        <p:style>
          <a:lnRef idx="0">
            <a:schemeClr val="accent1"/>
          </a:lnRef>
          <a:fillRef idx="3">
            <a:schemeClr val="accent1"/>
          </a:fillRef>
          <a:effectRef idx="3">
            <a:schemeClr val="accent1"/>
          </a:effectRef>
          <a:fontRef idx="minor">
            <a:schemeClr val="lt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332656"/>
            <a:ext cx="8424936" cy="881608"/>
          </a:xfrm>
        </p:spPr>
        <p:txBody>
          <a:bodyPr/>
          <a:lstStyle/>
          <a:p>
            <a:r>
              <a:rPr lang="fr-FR" sz="4000" b="1" dirty="0" smtClean="0">
                <a:solidFill>
                  <a:srgbClr val="92D050"/>
                </a:solidFill>
                <a:effectLst/>
                <a:latin typeface="+mn-lt"/>
              </a:rPr>
              <a:t>De l’élève au petit garçon</a:t>
            </a:r>
            <a:endParaRPr lang="fr-FR" sz="4000" b="1" dirty="0">
              <a:solidFill>
                <a:srgbClr val="92D050"/>
              </a:solidFill>
              <a:effectLst/>
              <a:latin typeface="+mn-lt"/>
            </a:endParaRPr>
          </a:p>
        </p:txBody>
      </p:sp>
      <p:sp>
        <p:nvSpPr>
          <p:cNvPr id="3" name="Espace réservé du texte 2"/>
          <p:cNvSpPr>
            <a:spLocks noGrp="1"/>
          </p:cNvSpPr>
          <p:nvPr>
            <p:ph type="body" idx="1"/>
          </p:nvPr>
        </p:nvSpPr>
        <p:spPr>
          <a:xfrm>
            <a:off x="539552" y="1772816"/>
            <a:ext cx="7086600" cy="4968552"/>
          </a:xfrm>
        </p:spPr>
        <p:txBody>
          <a:bodyPr/>
          <a:lstStyle/>
          <a:p>
            <a:r>
              <a:rPr lang="fr-FR" sz="1800" dirty="0" smtClean="0"/>
              <a:t>Mon grand–père, sur le plan scolaire était un élève moyen, et  à la maison ce n’était pas sa mère qui l’aidait, mais sa préceptrice, dont sa mère prenait ombrage. </a:t>
            </a:r>
          </a:p>
          <a:p>
            <a:endParaRPr lang="fr-FR" sz="1800" dirty="0" smtClean="0"/>
          </a:p>
          <a:p>
            <a:r>
              <a:rPr lang="fr-FR" sz="1800" dirty="0" smtClean="0"/>
              <a:t>Une grande fraternité régnait dans le quartier, tout le monde prenait part aux festivités </a:t>
            </a:r>
            <a:r>
              <a:rPr lang="fr-FR" sz="1800" dirty="0" err="1" smtClean="0"/>
              <a:t>organisées.Tous</a:t>
            </a:r>
            <a:r>
              <a:rPr lang="fr-FR" sz="1800" dirty="0" smtClean="0"/>
              <a:t> les ans se déroulait la fête  laïque du quartier.</a:t>
            </a:r>
          </a:p>
          <a:p>
            <a:endParaRPr lang="fr-FR" sz="1800" dirty="0" smtClean="0"/>
          </a:p>
          <a:p>
            <a:r>
              <a:rPr lang="fr-FR" sz="1800" dirty="0" smtClean="0"/>
              <a:t>En dehors du patronage et des diverses messes organisées dans Alger, il était enfant de cœur, il sortait peu de la Redoute.</a:t>
            </a:r>
          </a:p>
          <a:p>
            <a:endParaRPr lang="fr-FR" sz="1800" dirty="0" smtClean="0"/>
          </a:p>
          <a:p>
            <a:r>
              <a:rPr lang="fr-FR" sz="1800" dirty="0" smtClean="0"/>
              <a:t>A son époque, apparaissait une très nette séparation entre les activités religieuses et laïques !</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20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681</TotalTime>
  <Words>1200</Words>
  <Application>Microsoft Office PowerPoint</Application>
  <PresentationFormat>Affichage à l'écran (4:3)</PresentationFormat>
  <Paragraphs>112</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Papier</vt:lpstr>
      <vt:lpstr>Je vous présente l’enfance et l’adolescence de mon grand-père</vt:lpstr>
      <vt:lpstr>Diapositive 2</vt:lpstr>
      <vt:lpstr>Diapositive 3</vt:lpstr>
      <vt:lpstr>Une journée type en 1936</vt:lpstr>
      <vt:lpstr>Une journée type en 1936</vt:lpstr>
      <vt:lpstr>Le patronage </vt:lpstr>
      <vt:lpstr>Une anecdote</vt:lpstr>
      <vt:lpstr>Diapositive 8</vt:lpstr>
      <vt:lpstr>De l’élève au petit garçon</vt:lpstr>
      <vt:lpstr>Son adolescence </vt:lpstr>
      <vt:lpstr>Diapositive 11</vt:lpstr>
      <vt:lpstr>Son départ d’Algérie</vt:lpstr>
      <vt:lpstr>Diapositive 13</vt:lpstr>
      <vt:lpstr>Diapositive 14</vt:lpstr>
      <vt:lpstr>Diapositive 15</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 </dc:creator>
  <cp:lastModifiedBy> </cp:lastModifiedBy>
  <cp:revision>93</cp:revision>
  <dcterms:created xsi:type="dcterms:W3CDTF">2012-12-24T15:40:38Z</dcterms:created>
  <dcterms:modified xsi:type="dcterms:W3CDTF">2013-03-24T20:44:31Z</dcterms:modified>
</cp:coreProperties>
</file>